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 id="2147483658" r:id="rId3"/>
  </p:sldMasterIdLst>
  <p:notesMasterIdLst>
    <p:notesMasterId r:id="rId37"/>
  </p:notesMasterIdLst>
  <p:handoutMasterIdLst>
    <p:handoutMasterId r:id="rId38"/>
  </p:handoutMasterIdLst>
  <p:sldIdLst>
    <p:sldId id="256" r:id="rId4"/>
    <p:sldId id="257" r:id="rId5"/>
    <p:sldId id="258" r:id="rId6"/>
    <p:sldId id="259" r:id="rId7"/>
    <p:sldId id="260" r:id="rId8"/>
    <p:sldId id="295" r:id="rId9"/>
    <p:sldId id="296" r:id="rId10"/>
    <p:sldId id="299" r:id="rId11"/>
    <p:sldId id="300" r:id="rId12"/>
    <p:sldId id="301" r:id="rId13"/>
    <p:sldId id="311" r:id="rId14"/>
    <p:sldId id="297" r:id="rId15"/>
    <p:sldId id="302" r:id="rId16"/>
    <p:sldId id="303" r:id="rId17"/>
    <p:sldId id="304" r:id="rId18"/>
    <p:sldId id="305" r:id="rId19"/>
    <p:sldId id="306" r:id="rId20"/>
    <p:sldId id="307" r:id="rId21"/>
    <p:sldId id="308" r:id="rId22"/>
    <p:sldId id="309" r:id="rId23"/>
    <p:sldId id="312" r:id="rId24"/>
    <p:sldId id="316" r:id="rId25"/>
    <p:sldId id="323" r:id="rId26"/>
    <p:sldId id="313" r:id="rId27"/>
    <p:sldId id="314" r:id="rId28"/>
    <p:sldId id="318" r:id="rId29"/>
    <p:sldId id="324" r:id="rId30"/>
    <p:sldId id="317" r:id="rId31"/>
    <p:sldId id="319" r:id="rId32"/>
    <p:sldId id="320" r:id="rId33"/>
    <p:sldId id="321" r:id="rId34"/>
    <p:sldId id="322" r:id="rId35"/>
    <p:sldId id="282" r:id="rId3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D9A"/>
    <a:srgbClr val="A2C7A2"/>
    <a:srgbClr val="99CCFF"/>
    <a:srgbClr val="FFFFFF"/>
    <a:srgbClr val="3399FF"/>
    <a:srgbClr val="0066CC"/>
    <a:srgbClr val="33CCFF"/>
    <a:srgbClr val="76B1D1"/>
    <a:srgbClr val="F3C04A"/>
    <a:srgbClr val="A0C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95007" autoAdjust="0"/>
  </p:normalViewPr>
  <p:slideViewPr>
    <p:cSldViewPr showGuides="1">
      <p:cViewPr varScale="1">
        <p:scale>
          <a:sx n="103" d="100"/>
          <a:sy n="103" d="100"/>
        </p:scale>
        <p:origin x="1152" y="77"/>
      </p:cViewPr>
      <p:guideLst>
        <p:guide orient="horz" pos="1801"/>
        <p:guide pos="2880"/>
      </p:guideLst>
    </p:cSldViewPr>
  </p:slideViewPr>
  <p:notesTextViewPr>
    <p:cViewPr>
      <p:scale>
        <a:sx n="1" d="1"/>
        <a:sy n="1" d="1"/>
      </p:scale>
      <p:origin x="0" y="0"/>
    </p:cViewPr>
  </p:notesTextViewPr>
  <p:notesViewPr>
    <p:cSldViewPr showGuides="1">
      <p:cViewPr varScale="1">
        <p:scale>
          <a:sx n="83" d="100"/>
          <a:sy n="83" d="100"/>
        </p:scale>
        <p:origin x="585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387649-87BE-48A6-AB38-3A28AD0FAB86}" type="datetimeFigureOut">
              <a:rPr lang="ko-KR" altLang="en-US" smtClean="0"/>
              <a:t>2022-10-18</a:t>
            </a:fld>
            <a:endParaRPr lang="ko-KR"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DE6650-FA3D-4205-A4D4-AA0375A1773D}" type="slidenum">
              <a:rPr lang="ko-KR" altLang="en-US" smtClean="0"/>
              <a:t>‹#›</a:t>
            </a:fld>
            <a:endParaRPr lang="ko-KR" altLang="en-US"/>
          </a:p>
        </p:txBody>
      </p:sp>
    </p:spTree>
    <p:extLst>
      <p:ext uri="{BB962C8B-B14F-4D97-AF65-F5344CB8AC3E}">
        <p14:creationId xmlns:p14="http://schemas.microsoft.com/office/powerpoint/2010/main" val="292911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04DDF7-921D-4AC8-B946-4DD615DDC886}" type="datetimeFigureOut">
              <a:rPr lang="ko-KR" altLang="en-US" smtClean="0"/>
              <a:t>2022-10-18</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042B24-5628-4EE2-A5C0-B4E095A44801}" type="slidenum">
              <a:rPr lang="ko-KR" altLang="en-US" smtClean="0"/>
              <a:t>‹#›</a:t>
            </a:fld>
            <a:endParaRPr lang="ko-KR" altLang="en-US"/>
          </a:p>
        </p:txBody>
      </p:sp>
    </p:spTree>
    <p:extLst>
      <p:ext uri="{BB962C8B-B14F-4D97-AF65-F5344CB8AC3E}">
        <p14:creationId xmlns:p14="http://schemas.microsoft.com/office/powerpoint/2010/main" val="21254447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042B24-5628-4EE2-A5C0-B4E095A44801}" type="slidenum">
              <a:rPr lang="ko-KR" altLang="en-US" smtClean="0"/>
              <a:t>1</a:t>
            </a:fld>
            <a:endParaRPr lang="ko-KR" altLang="en-US"/>
          </a:p>
        </p:txBody>
      </p:sp>
    </p:spTree>
    <p:extLst>
      <p:ext uri="{BB962C8B-B14F-4D97-AF65-F5344CB8AC3E}">
        <p14:creationId xmlns:p14="http://schemas.microsoft.com/office/powerpoint/2010/main" val="297927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A0042B24-5628-4EE2-A5C0-B4E095A44801}" type="slidenum">
              <a:rPr lang="ko-KR" altLang="en-US" smtClean="0"/>
              <a:t>2</a:t>
            </a:fld>
            <a:endParaRPr lang="ko-KR" altLang="en-US"/>
          </a:p>
        </p:txBody>
      </p:sp>
    </p:spTree>
    <p:extLst>
      <p:ext uri="{BB962C8B-B14F-4D97-AF65-F5344CB8AC3E}">
        <p14:creationId xmlns:p14="http://schemas.microsoft.com/office/powerpoint/2010/main" val="302182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042B24-5628-4EE2-A5C0-B4E095A44801}" type="slidenum">
              <a:rPr lang="ko-KR" altLang="en-US" smtClean="0"/>
              <a:t>4</a:t>
            </a:fld>
            <a:endParaRPr lang="ko-KR" altLang="en-US"/>
          </a:p>
        </p:txBody>
      </p:sp>
    </p:spTree>
    <p:extLst>
      <p:ext uri="{BB962C8B-B14F-4D97-AF65-F5344CB8AC3E}">
        <p14:creationId xmlns:p14="http://schemas.microsoft.com/office/powerpoint/2010/main" val="1434541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0042B24-5628-4EE2-A5C0-B4E095A44801}" type="slidenum">
              <a:rPr lang="ko-KR" altLang="en-US" smtClean="0"/>
              <a:t>5</a:t>
            </a:fld>
            <a:endParaRPr lang="ko-KR" altLang="en-US"/>
          </a:p>
        </p:txBody>
      </p:sp>
    </p:spTree>
    <p:extLst>
      <p:ext uri="{BB962C8B-B14F-4D97-AF65-F5344CB8AC3E}">
        <p14:creationId xmlns:p14="http://schemas.microsoft.com/office/powerpoint/2010/main" val="397666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0042B24-5628-4EE2-A5C0-B4E095A44801}" type="slidenum">
              <a:rPr lang="ko-KR" altLang="en-US" smtClean="0"/>
              <a:t>6</a:t>
            </a:fld>
            <a:endParaRPr lang="ko-KR" altLang="en-US"/>
          </a:p>
        </p:txBody>
      </p:sp>
    </p:spTree>
    <p:extLst>
      <p:ext uri="{BB962C8B-B14F-4D97-AF65-F5344CB8AC3E}">
        <p14:creationId xmlns:p14="http://schemas.microsoft.com/office/powerpoint/2010/main" val="352493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042B24-5628-4EE2-A5C0-B4E095A44801}" type="slidenum">
              <a:rPr lang="ko-KR" altLang="en-US" smtClean="0"/>
              <a:t>25</a:t>
            </a:fld>
            <a:endParaRPr lang="ko-KR" altLang="en-US"/>
          </a:p>
        </p:txBody>
      </p:sp>
    </p:spTree>
    <p:extLst>
      <p:ext uri="{BB962C8B-B14F-4D97-AF65-F5344CB8AC3E}">
        <p14:creationId xmlns:p14="http://schemas.microsoft.com/office/powerpoint/2010/main" val="2359050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042B24-5628-4EE2-A5C0-B4E095A44801}" type="slidenum">
              <a:rPr lang="ko-KR" altLang="en-US" smtClean="0"/>
              <a:t>26</a:t>
            </a:fld>
            <a:endParaRPr lang="ko-KR" altLang="en-US"/>
          </a:p>
        </p:txBody>
      </p:sp>
    </p:spTree>
    <p:extLst>
      <p:ext uri="{BB962C8B-B14F-4D97-AF65-F5344CB8AC3E}">
        <p14:creationId xmlns:p14="http://schemas.microsoft.com/office/powerpoint/2010/main" val="288006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042B24-5628-4EE2-A5C0-B4E095A44801}" type="slidenum">
              <a:rPr lang="ko-KR" altLang="en-US" smtClean="0"/>
              <a:t>27</a:t>
            </a:fld>
            <a:endParaRPr lang="ko-KR" altLang="en-US"/>
          </a:p>
        </p:txBody>
      </p:sp>
    </p:spTree>
    <p:extLst>
      <p:ext uri="{BB962C8B-B14F-4D97-AF65-F5344CB8AC3E}">
        <p14:creationId xmlns:p14="http://schemas.microsoft.com/office/powerpoint/2010/main" val="2446880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E:\002-KIMS BUSINESS\007-bizdesign.tv\000-PPT FOR KMONG\PSD\13-05-14\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83637" y="646773"/>
            <a:ext cx="3420164" cy="2989145"/>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2920519" y="744654"/>
            <a:ext cx="3146400" cy="1944000"/>
          </a:xfrm>
          <a:prstGeom prst="rect">
            <a:avLst/>
          </a:prstGeom>
          <a:solidFill>
            <a:schemeClr val="bg1">
              <a:lumMod val="95000"/>
            </a:schemeClr>
          </a:solidFill>
        </p:spPr>
        <p:txBody>
          <a:bodyPr anchor="ctr"/>
          <a:lstStyle>
            <a:lvl1pPr marL="0" indent="0" algn="ctr">
              <a:buNone/>
              <a:defRPr sz="2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7" name="Text Placeholder 9">
            <a:extLst>
              <a:ext uri="{FF2B5EF4-FFF2-40B4-BE49-F238E27FC236}">
                <a16:creationId xmlns:a16="http://schemas.microsoft.com/office/drawing/2014/main" id="{120A1E39-4EAE-4670-B341-E87651138888}"/>
              </a:ext>
            </a:extLst>
          </p:cNvPr>
          <p:cNvSpPr>
            <a:spLocks noGrp="1"/>
          </p:cNvSpPr>
          <p:nvPr>
            <p:ph type="body" sz="quarter" idx="11" hasCustomPrompt="1"/>
          </p:nvPr>
        </p:nvSpPr>
        <p:spPr>
          <a:xfrm>
            <a:off x="0" y="4203515"/>
            <a:ext cx="9143999" cy="207553"/>
          </a:xfrm>
          <a:prstGeom prst="rect">
            <a:avLst/>
          </a:prstGeom>
        </p:spPr>
        <p:txBody>
          <a:bodyPr lIns="108000" anchor="ctr"/>
          <a:lstStyle>
            <a:lvl1pPr marL="0" indent="0" algn="ctr">
              <a:buNone/>
              <a:defRPr sz="1200" b="1" baseline="0">
                <a:solidFill>
                  <a:schemeClr val="tx1"/>
                </a:solidFill>
                <a:effectLst/>
                <a:latin typeface="+mn-lt"/>
                <a:cs typeface="Arial" pitchFamily="34" charset="0"/>
              </a:defRPr>
            </a:lvl1pPr>
          </a:lstStyle>
          <a:p>
            <a:pPr lvl="0"/>
            <a:r>
              <a:rPr lang="en-US" altLang="ko-KR" dirty="0"/>
              <a:t>INSTERT THE TITLE OF YOUR PRESENTATION HERE</a:t>
            </a:r>
            <a:endParaRPr lang="ko-KR" altLang="en-US" dirty="0"/>
          </a:p>
        </p:txBody>
      </p:sp>
      <p:sp>
        <p:nvSpPr>
          <p:cNvPr id="8" name="제목 1">
            <a:extLst>
              <a:ext uri="{FF2B5EF4-FFF2-40B4-BE49-F238E27FC236}">
                <a16:creationId xmlns:a16="http://schemas.microsoft.com/office/drawing/2014/main" id="{3DAC9DBF-2FD4-4775-8F53-02C2F29CA84A}"/>
              </a:ext>
            </a:extLst>
          </p:cNvPr>
          <p:cNvSpPr>
            <a:spLocks noGrp="1"/>
          </p:cNvSpPr>
          <p:nvPr>
            <p:ph type="title" hasCustomPrompt="1"/>
          </p:nvPr>
        </p:nvSpPr>
        <p:spPr>
          <a:xfrm>
            <a:off x="0" y="3651870"/>
            <a:ext cx="9143998" cy="540000"/>
          </a:xfrm>
          <a:prstGeom prst="rect">
            <a:avLst/>
          </a:prstGeom>
        </p:spPr>
        <p:txBody>
          <a:bodyPr anchor="ctr">
            <a:noAutofit/>
          </a:bodyPr>
          <a:lstStyle>
            <a:lvl1pPr algn="ctr">
              <a:defRPr sz="3600" b="1" baseline="0">
                <a:solidFill>
                  <a:schemeClr val="tx1">
                    <a:lumMod val="75000"/>
                    <a:lumOff val="25000"/>
                  </a:schemeClr>
                </a:solidFill>
                <a:effectLst/>
                <a:latin typeface="+mj-lt"/>
                <a:cs typeface="Arial" pitchFamily="34" charset="0"/>
              </a:defRPr>
            </a:lvl1pPr>
          </a:lstStyle>
          <a:p>
            <a:r>
              <a:rPr lang="en-US" altLang="ko-KR" dirty="0"/>
              <a:t>FREE PPT TEMPLATES</a:t>
            </a:r>
            <a:endParaRPr lang="ko-KR" altLang="en-US" dirty="0"/>
          </a:p>
        </p:txBody>
      </p:sp>
    </p:spTree>
    <p:extLst>
      <p:ext uri="{BB962C8B-B14F-4D97-AF65-F5344CB8AC3E}">
        <p14:creationId xmlns:p14="http://schemas.microsoft.com/office/powerpoint/2010/main" val="1070206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539552" y="539550"/>
            <a:ext cx="3528392" cy="4068000"/>
          </a:xfrm>
          <a:prstGeom prst="rect">
            <a:avLst/>
          </a:prstGeom>
          <a:solidFill>
            <a:schemeClr val="bg1">
              <a:lumMod val="7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46043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1" y="0"/>
            <a:ext cx="9138113" cy="2571750"/>
          </a:xfrm>
          <a:prstGeom prst="rect">
            <a:avLst/>
          </a:prstGeom>
          <a:solidFill>
            <a:schemeClr val="bg1">
              <a:lumMod val="7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Picture Placeholder 2"/>
          <p:cNvSpPr>
            <a:spLocks noGrp="1"/>
          </p:cNvSpPr>
          <p:nvPr>
            <p:ph type="pic" idx="10" hasCustomPrompt="1"/>
          </p:nvPr>
        </p:nvSpPr>
        <p:spPr>
          <a:xfrm>
            <a:off x="4977152" y="1491630"/>
            <a:ext cx="1390030" cy="198443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0" name="Picture Placeholder 2"/>
          <p:cNvSpPr>
            <a:spLocks noGrp="1"/>
          </p:cNvSpPr>
          <p:nvPr>
            <p:ph type="pic" idx="11" hasCustomPrompt="1"/>
          </p:nvPr>
        </p:nvSpPr>
        <p:spPr>
          <a:xfrm>
            <a:off x="6889704" y="1491630"/>
            <a:ext cx="1390030" cy="198443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426582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9144000" cy="278777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90399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9144000" cy="5143500"/>
          </a:xfrm>
          <a:prstGeom prst="rect">
            <a:avLst/>
          </a:prstGeom>
          <a:solidFill>
            <a:schemeClr val="bg1">
              <a:lumMod val="75000"/>
            </a:schemeClr>
          </a:solidFill>
        </p:spPr>
        <p:txBody>
          <a:bodyPr lIns="1260000" anchor="ctr"/>
          <a:lstStyle>
            <a:lvl1pPr marL="0" indent="0" algn="l">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685398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546042" y="1171934"/>
            <a:ext cx="1944000" cy="10436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3"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n-lt"/>
                <a:cs typeface="Arial" pitchFamily="34" charset="0"/>
              </a:defRPr>
            </a:lvl1pPr>
          </a:lstStyle>
          <a:p>
            <a:r>
              <a:rPr lang="en-US" altLang="ko-KR" dirty="0"/>
              <a:t> Free PPT _ Click to add title</a:t>
            </a:r>
            <a:endParaRPr lang="ko-KR" altLang="en-US" dirty="0"/>
          </a:p>
        </p:txBody>
      </p:sp>
      <p:sp>
        <p:nvSpPr>
          <p:cNvPr id="8" name="Picture Placeholder 2"/>
          <p:cNvSpPr>
            <a:spLocks noGrp="1"/>
          </p:cNvSpPr>
          <p:nvPr>
            <p:ph type="pic" idx="10" hasCustomPrompt="1"/>
          </p:nvPr>
        </p:nvSpPr>
        <p:spPr>
          <a:xfrm>
            <a:off x="546042" y="2862166"/>
            <a:ext cx="1944000" cy="12241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Rectangle 8"/>
          <p:cNvSpPr/>
          <p:nvPr userDrawn="1"/>
        </p:nvSpPr>
        <p:spPr>
          <a:xfrm>
            <a:off x="546042" y="2217207"/>
            <a:ext cx="1944000" cy="5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0" name="Rectangle 9"/>
          <p:cNvSpPr/>
          <p:nvPr userDrawn="1"/>
        </p:nvSpPr>
        <p:spPr>
          <a:xfrm>
            <a:off x="546042" y="4085904"/>
            <a:ext cx="1944000" cy="530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1" name="Picture Placeholder 2"/>
          <p:cNvSpPr>
            <a:spLocks noGrp="1"/>
          </p:cNvSpPr>
          <p:nvPr>
            <p:ph type="pic" idx="11" hasCustomPrompt="1"/>
          </p:nvPr>
        </p:nvSpPr>
        <p:spPr>
          <a:xfrm>
            <a:off x="2583307" y="1171934"/>
            <a:ext cx="1944000" cy="10436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2" name="Picture Placeholder 2"/>
          <p:cNvSpPr>
            <a:spLocks noGrp="1"/>
          </p:cNvSpPr>
          <p:nvPr>
            <p:ph type="pic" idx="12" hasCustomPrompt="1"/>
          </p:nvPr>
        </p:nvSpPr>
        <p:spPr>
          <a:xfrm>
            <a:off x="2582971" y="2862166"/>
            <a:ext cx="1944000" cy="12241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3" name="Rectangle 12"/>
          <p:cNvSpPr/>
          <p:nvPr userDrawn="1"/>
        </p:nvSpPr>
        <p:spPr>
          <a:xfrm>
            <a:off x="2582971" y="2217207"/>
            <a:ext cx="1944000" cy="530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4" name="Rectangle 13"/>
          <p:cNvSpPr/>
          <p:nvPr userDrawn="1"/>
        </p:nvSpPr>
        <p:spPr>
          <a:xfrm>
            <a:off x="2582635" y="4085904"/>
            <a:ext cx="1944000" cy="530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5" name="Picture Placeholder 2"/>
          <p:cNvSpPr>
            <a:spLocks noGrp="1"/>
          </p:cNvSpPr>
          <p:nvPr>
            <p:ph type="pic" idx="13" hasCustomPrompt="1"/>
          </p:nvPr>
        </p:nvSpPr>
        <p:spPr>
          <a:xfrm>
            <a:off x="4619900" y="1171934"/>
            <a:ext cx="1944000" cy="10436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6" name="Picture Placeholder 2"/>
          <p:cNvSpPr>
            <a:spLocks noGrp="1"/>
          </p:cNvSpPr>
          <p:nvPr>
            <p:ph type="pic" idx="14" hasCustomPrompt="1"/>
          </p:nvPr>
        </p:nvSpPr>
        <p:spPr>
          <a:xfrm>
            <a:off x="4619564" y="2862166"/>
            <a:ext cx="1944000" cy="12241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7" name="Rectangle 16"/>
          <p:cNvSpPr/>
          <p:nvPr userDrawn="1"/>
        </p:nvSpPr>
        <p:spPr>
          <a:xfrm>
            <a:off x="4619564" y="2217207"/>
            <a:ext cx="1944000" cy="530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8" name="Rectangle 17"/>
          <p:cNvSpPr/>
          <p:nvPr userDrawn="1"/>
        </p:nvSpPr>
        <p:spPr>
          <a:xfrm>
            <a:off x="4619228" y="4085904"/>
            <a:ext cx="1944000" cy="530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9" name="Picture Placeholder 2"/>
          <p:cNvSpPr>
            <a:spLocks noGrp="1"/>
          </p:cNvSpPr>
          <p:nvPr>
            <p:ph type="pic" idx="15" hasCustomPrompt="1"/>
          </p:nvPr>
        </p:nvSpPr>
        <p:spPr>
          <a:xfrm>
            <a:off x="6656494" y="1171934"/>
            <a:ext cx="1944000" cy="10436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0" name="Picture Placeholder 2"/>
          <p:cNvSpPr>
            <a:spLocks noGrp="1"/>
          </p:cNvSpPr>
          <p:nvPr>
            <p:ph type="pic" idx="16" hasCustomPrompt="1"/>
          </p:nvPr>
        </p:nvSpPr>
        <p:spPr>
          <a:xfrm>
            <a:off x="6656494" y="2862166"/>
            <a:ext cx="1944000" cy="12241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1" name="Rectangle 20"/>
          <p:cNvSpPr/>
          <p:nvPr userDrawn="1"/>
        </p:nvSpPr>
        <p:spPr>
          <a:xfrm>
            <a:off x="6656494" y="2217207"/>
            <a:ext cx="1944000" cy="530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22" name="Rectangle 21"/>
          <p:cNvSpPr/>
          <p:nvPr userDrawn="1"/>
        </p:nvSpPr>
        <p:spPr>
          <a:xfrm>
            <a:off x="6656494" y="4085904"/>
            <a:ext cx="1944000" cy="5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Tree>
    <p:extLst>
      <p:ext uri="{BB962C8B-B14F-4D97-AF65-F5344CB8AC3E}">
        <p14:creationId xmlns:p14="http://schemas.microsoft.com/office/powerpoint/2010/main" val="2227712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Rectangle 2"/>
          <p:cNvSpPr/>
          <p:nvPr userDrawn="1"/>
        </p:nvSpPr>
        <p:spPr>
          <a:xfrm>
            <a:off x="0" y="1239542"/>
            <a:ext cx="9144000" cy="334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4098" name="Picture 2" descr="D:\KBM-정애\014-Fullppt\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6568" y="1419622"/>
            <a:ext cx="5760640" cy="29299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n-lt"/>
                <a:cs typeface="Arial" pitchFamily="34" charset="0"/>
              </a:defRPr>
            </a:lvl1pPr>
          </a:lstStyle>
          <a:p>
            <a:r>
              <a:rPr lang="en-US" altLang="ko-KR" dirty="0"/>
              <a:t> Free PPT _ Click to add title</a:t>
            </a:r>
            <a:endParaRPr lang="ko-KR" altLang="en-US" dirty="0"/>
          </a:p>
        </p:txBody>
      </p:sp>
      <p:sp>
        <p:nvSpPr>
          <p:cNvPr id="2" name="Picture Placeholder 2"/>
          <p:cNvSpPr>
            <a:spLocks noGrp="1"/>
          </p:cNvSpPr>
          <p:nvPr>
            <p:ph type="pic" idx="1" hasCustomPrompt="1"/>
          </p:nvPr>
        </p:nvSpPr>
        <p:spPr>
          <a:xfrm>
            <a:off x="1070504" y="1806558"/>
            <a:ext cx="2701398" cy="198941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349382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075" name="Picture 3" descr="D:\KBM-정애\014-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852" y="1203598"/>
            <a:ext cx="2497429" cy="30243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KBM-정애\014-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33128" y="1203598"/>
            <a:ext cx="2497429" cy="30243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D:\KBM-정애\014-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17404" y="1203598"/>
            <a:ext cx="2497429" cy="302433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3" name="Picture Placeholder 2"/>
          <p:cNvSpPr>
            <a:spLocks noGrp="1"/>
          </p:cNvSpPr>
          <p:nvPr>
            <p:ph type="pic" idx="1" hasCustomPrompt="1"/>
          </p:nvPr>
        </p:nvSpPr>
        <p:spPr>
          <a:xfrm>
            <a:off x="1351812" y="1311088"/>
            <a:ext cx="1448000" cy="221204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3" name="Picture Placeholder 2"/>
          <p:cNvSpPr>
            <a:spLocks noGrp="1"/>
          </p:cNvSpPr>
          <p:nvPr>
            <p:ph type="pic" idx="10" hasCustomPrompt="1"/>
          </p:nvPr>
        </p:nvSpPr>
        <p:spPr>
          <a:xfrm>
            <a:off x="3841834" y="1311088"/>
            <a:ext cx="1448000" cy="221204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4" name="Picture Placeholder 2"/>
          <p:cNvSpPr>
            <a:spLocks noGrp="1"/>
          </p:cNvSpPr>
          <p:nvPr>
            <p:ph type="pic" idx="11" hasCustomPrompt="1"/>
          </p:nvPr>
        </p:nvSpPr>
        <p:spPr>
          <a:xfrm>
            <a:off x="6331856" y="1311088"/>
            <a:ext cx="1448000" cy="221204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849330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ounded Rectangle 14"/>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mn-lt"/>
            </a:endParaRPr>
          </a:p>
        </p:txBody>
      </p:sp>
      <p:sp>
        <p:nvSpPr>
          <p:cNvPr id="16" name="Half Frame 15"/>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lt"/>
            </a:endParaRPr>
          </a:p>
        </p:txBody>
      </p:sp>
    </p:spTree>
    <p:extLst>
      <p:ext uri="{BB962C8B-B14F-4D97-AF65-F5344CB8AC3E}">
        <p14:creationId xmlns:p14="http://schemas.microsoft.com/office/powerpoint/2010/main" val="174124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8"/>
          <p:cNvSpPr>
            <a:spLocks noGrp="1"/>
          </p:cNvSpPr>
          <p:nvPr>
            <p:ph type="title" hasCustomPrompt="1"/>
          </p:nvPr>
        </p:nvSpPr>
        <p:spPr>
          <a:xfrm>
            <a:off x="3671392" y="2181756"/>
            <a:ext cx="5472608" cy="542078"/>
          </a:xfrm>
          <a:prstGeom prst="rect">
            <a:avLst/>
          </a:prstGeom>
        </p:spPr>
        <p:txBody>
          <a:bodyPr anchor="ctr"/>
          <a:lstStyle>
            <a:lvl1pPr algn="l">
              <a:defRPr sz="3600">
                <a:latin typeface="+mj-lt"/>
                <a:cs typeface="Arial" pitchFamily="34" charset="0"/>
              </a:defRPr>
            </a:lvl1pPr>
          </a:lstStyle>
          <a:p>
            <a:r>
              <a:rPr lang="en-US" altLang="ko-KR" dirty="0"/>
              <a:t>Section Break</a:t>
            </a:r>
            <a:endParaRPr lang="ko-KR" altLang="en-US" dirty="0"/>
          </a:p>
        </p:txBody>
      </p:sp>
      <p:sp>
        <p:nvSpPr>
          <p:cNvPr id="5" name="Text Placeholder 9">
            <a:extLst>
              <a:ext uri="{FF2B5EF4-FFF2-40B4-BE49-F238E27FC236}">
                <a16:creationId xmlns:a16="http://schemas.microsoft.com/office/drawing/2014/main" id="{39315AC1-362C-42C8-AC5D-93231CD5493C}"/>
              </a:ext>
            </a:extLst>
          </p:cNvPr>
          <p:cNvSpPr>
            <a:spLocks noGrp="1"/>
          </p:cNvSpPr>
          <p:nvPr>
            <p:ph type="body" sz="quarter" idx="11" hasCustomPrompt="1"/>
          </p:nvPr>
        </p:nvSpPr>
        <p:spPr>
          <a:xfrm>
            <a:off x="3671392" y="2734184"/>
            <a:ext cx="5472608" cy="197606"/>
          </a:xfrm>
          <a:prstGeom prst="rect">
            <a:avLst/>
          </a:prstGeom>
        </p:spPr>
        <p:txBody>
          <a:bodyPr lIns="108000" anchor="ctr"/>
          <a:lstStyle>
            <a:lvl1pPr marL="0" indent="0" algn="l">
              <a:buNone/>
              <a:defRPr sz="1200" baseline="0">
                <a:solidFill>
                  <a:schemeClr val="tx1">
                    <a:lumMod val="75000"/>
                    <a:lumOff val="25000"/>
                  </a:schemeClr>
                </a:solidFill>
                <a:effectLst/>
                <a:latin typeface="+mn-lt"/>
                <a:cs typeface="Arial" pitchFamily="34" charset="0"/>
              </a:defRPr>
            </a:lvl1pPr>
          </a:lstStyle>
          <a:p>
            <a:pPr lvl="0"/>
            <a:r>
              <a:rPr lang="en-US" altLang="ko-KR" dirty="0"/>
              <a:t>This text can be replaced with your own text</a:t>
            </a:r>
            <a:endParaRPr lang="ko-KR" altLang="en-US" dirty="0"/>
          </a:p>
        </p:txBody>
      </p:sp>
    </p:spTree>
    <p:extLst>
      <p:ext uri="{BB962C8B-B14F-4D97-AF65-F5344CB8AC3E}">
        <p14:creationId xmlns:p14="http://schemas.microsoft.com/office/powerpoint/2010/main" val="67150585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5122" name="Picture 2" descr="D:\KBM-정애\014-Fullppt\PNG이미지\탭.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12052" y="483518"/>
            <a:ext cx="2049645" cy="2524422"/>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2"/>
          <p:cNvSpPr>
            <a:spLocks noGrp="1"/>
          </p:cNvSpPr>
          <p:nvPr>
            <p:ph type="pic" idx="1" hasCustomPrompt="1"/>
          </p:nvPr>
        </p:nvSpPr>
        <p:spPr>
          <a:xfrm>
            <a:off x="3836710" y="731206"/>
            <a:ext cx="1440672" cy="1803564"/>
          </a:xfrm>
          <a:prstGeom prst="rect">
            <a:avLst/>
          </a:prstGeom>
          <a:solidFill>
            <a:schemeClr val="bg1">
              <a:lumMod val="95000"/>
            </a:schemeClr>
          </a:solidFill>
          <a:ln w="38100">
            <a:noFill/>
          </a:ln>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328993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E:\002-KIMS BUSINESS\007-bizdesign.tv\000-PPT FOR KMONG\PSD\13-05-14\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83637" y="646773"/>
            <a:ext cx="3420164" cy="2989145"/>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idx="1" hasCustomPrompt="1"/>
          </p:nvPr>
        </p:nvSpPr>
        <p:spPr>
          <a:xfrm>
            <a:off x="2920519" y="744654"/>
            <a:ext cx="3146400" cy="1944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85397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3783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47664" y="25735"/>
            <a:ext cx="7596336"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37577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a:blip r:embed="rId2"/>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683568"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Picture Placeholder 2"/>
          <p:cNvSpPr>
            <a:spLocks noGrp="1"/>
          </p:cNvSpPr>
          <p:nvPr>
            <p:ph type="pic" idx="10" hasCustomPrompt="1"/>
          </p:nvPr>
        </p:nvSpPr>
        <p:spPr>
          <a:xfrm>
            <a:off x="2710172"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0" name="Picture Placeholder 2"/>
          <p:cNvSpPr>
            <a:spLocks noGrp="1"/>
          </p:cNvSpPr>
          <p:nvPr>
            <p:ph type="pic" idx="11" hasCustomPrompt="1"/>
          </p:nvPr>
        </p:nvSpPr>
        <p:spPr>
          <a:xfrm>
            <a:off x="4736776"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1" name="Picture Placeholder 2"/>
          <p:cNvSpPr>
            <a:spLocks noGrp="1"/>
          </p:cNvSpPr>
          <p:nvPr>
            <p:ph type="pic" idx="12" hasCustomPrompt="1"/>
          </p:nvPr>
        </p:nvSpPr>
        <p:spPr>
          <a:xfrm>
            <a:off x="6763380"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2"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1839587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4572000" y="0"/>
            <a:ext cx="4572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3" name="Rectangle 2"/>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0" hasCustomPrompt="1"/>
          </p:nvPr>
        </p:nvSpPr>
        <p:spPr>
          <a:xfrm>
            <a:off x="3225800" y="1183642"/>
            <a:ext cx="3146400" cy="194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50485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1200786"/>
            <a:ext cx="4572000"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3"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4" name="Picture Placeholder 2"/>
          <p:cNvSpPr>
            <a:spLocks noGrp="1"/>
          </p:cNvSpPr>
          <p:nvPr>
            <p:ph type="pic" idx="10" hasCustomPrompt="1"/>
          </p:nvPr>
        </p:nvSpPr>
        <p:spPr>
          <a:xfrm>
            <a:off x="4572000" y="2892706"/>
            <a:ext cx="4572000"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Rectangle 8"/>
          <p:cNvSpPr/>
          <p:nvPr userDrawn="1"/>
        </p:nvSpPr>
        <p:spPr>
          <a:xfrm>
            <a:off x="4568305" y="1200090"/>
            <a:ext cx="1416959" cy="16926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userDrawn="1"/>
        </p:nvSpPr>
        <p:spPr>
          <a:xfrm>
            <a:off x="3156888" y="2892706"/>
            <a:ext cx="1416959" cy="16926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86370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7"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8"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395997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478714"/>
      </p:ext>
    </p:extLst>
  </p:cSld>
  <p:clrMap bg1="lt1" tx1="dk1" bg2="lt2" tx2="dk2" accent1="accent1" accent2="accent2" accent3="accent3" accent4="accent4" accent5="accent5" accent6="accent6" hlink="hlink" folHlink="folHlink"/>
  <p:sldLayoutIdLst>
    <p:sldLayoutId id="2147483662" r:id="rId1"/>
    <p:sldLayoutId id="2147483673" r:id="rId2"/>
    <p:sldLayoutId id="2147483663"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477"/>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8" r:id="rId3"/>
    <p:sldLayoutId id="2147483665" r:id="rId4"/>
    <p:sldLayoutId id="2147483667" r:id="rId5"/>
    <p:sldLayoutId id="2147483669" r:id="rId6"/>
    <p:sldLayoutId id="2147483670" r:id="rId7"/>
    <p:sldLayoutId id="2147483671" r:id="rId8"/>
    <p:sldLayoutId id="2147483672" r:id="rId9"/>
    <p:sldLayoutId id="2147483675" r:id="rId10"/>
    <p:sldLayoutId id="2147483674" r:id="rId11"/>
    <p:sldLayoutId id="2147483666" r:id="rId12"/>
    <p:sldLayoutId id="2147483657" r:id="rId13"/>
    <p:sldLayoutId id="2147483676" r:id="rId1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947127"/>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hyperlink" Target="https://en.wikipedia.org/wiki/Master_boot_record" TargetMode="External"/><Relationship Id="rId5" Type="http://schemas.openxmlformats.org/officeDocument/2006/relationships/image" Target="../media/image18.w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7.w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9.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5.wmf"/><Relationship Id="rId3" Type="http://schemas.openxmlformats.org/officeDocument/2006/relationships/notesSlide" Target="../notesSlides/notesSlide5.xml"/><Relationship Id="rId7" Type="http://schemas.openxmlformats.org/officeDocument/2006/relationships/image" Target="../media/image12.wmf"/><Relationship Id="rId12" Type="http://schemas.openxmlformats.org/officeDocument/2006/relationships/oleObject" Target="../embeddings/oleObject9.bin"/><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3.wmf"/></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1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851939D0-0950-49D5-964E-AF7DFAADC12E}"/>
              </a:ext>
            </a:extLst>
          </p:cNvPr>
          <p:cNvSpPr>
            <a:spLocks noGrp="1"/>
          </p:cNvSpPr>
          <p:nvPr>
            <p:ph type="pic" idx="1"/>
          </p:nvPr>
        </p:nvSpPr>
        <p:spPr/>
      </p:sp>
      <p:sp>
        <p:nvSpPr>
          <p:cNvPr id="9" name="Text Placeholder 8"/>
          <p:cNvSpPr>
            <a:spLocks noGrp="1"/>
          </p:cNvSpPr>
          <p:nvPr>
            <p:ph type="body" sz="quarter" idx="11"/>
          </p:nvPr>
        </p:nvSpPr>
        <p:spPr>
          <a:prstGeom prst="rect">
            <a:avLst/>
          </a:prstGeom>
        </p:spPr>
        <p:txBody>
          <a:bodyPr/>
          <a:lstStyle/>
          <a:p>
            <a:pPr algn="ctr" fontAlgn="auto">
              <a:spcBef>
                <a:spcPts val="0"/>
              </a:spcBef>
              <a:spcAft>
                <a:spcPts val="0"/>
              </a:spcAft>
              <a:defRPr/>
            </a:pPr>
            <a:r>
              <a:rPr lang="en-US" altLang="ko-KR" b="1" dirty="0" smtClean="0">
                <a:solidFill>
                  <a:schemeClr val="tx1">
                    <a:lumMod val="75000"/>
                    <a:lumOff val="25000"/>
                  </a:schemeClr>
                </a:solidFill>
                <a:cs typeface="Arial" pitchFamily="34" charset="0"/>
              </a:rPr>
              <a:t>Lecture #1</a:t>
            </a:r>
            <a:endParaRPr lang="en-US" altLang="ko-KR" b="1" dirty="0">
              <a:solidFill>
                <a:schemeClr val="tx1">
                  <a:lumMod val="75000"/>
                  <a:lumOff val="25000"/>
                </a:schemeClr>
              </a:solidFill>
              <a:cs typeface="Arial" pitchFamily="34" charset="0"/>
            </a:endParaRPr>
          </a:p>
        </p:txBody>
      </p:sp>
      <p:sp>
        <p:nvSpPr>
          <p:cNvPr id="3" name="Title 2"/>
          <p:cNvSpPr>
            <a:spLocks noGrp="1"/>
          </p:cNvSpPr>
          <p:nvPr>
            <p:ph type="title"/>
          </p:nvPr>
        </p:nvSpPr>
        <p:spPr>
          <a:prstGeom prst="rect">
            <a:avLst/>
          </a:prstGeom>
        </p:spPr>
        <p:txBody>
          <a:bodyPr/>
          <a:lstStyle/>
          <a:p>
            <a:r>
              <a:rPr lang="en-US" altLang="ko-KR" dirty="0" smtClean="0">
                <a:ea typeface="맑은 고딕" pitchFamily="50" charset="-127"/>
              </a:rPr>
              <a:t>Operating systems</a:t>
            </a:r>
            <a:endParaRPr lang="ko-KR" alt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209505875"/>
              </p:ext>
            </p:extLst>
          </p:nvPr>
        </p:nvGraphicFramePr>
        <p:xfrm>
          <a:off x="2920519" y="744654"/>
          <a:ext cx="3146399" cy="1944000"/>
        </p:xfrm>
        <a:graphic>
          <a:graphicData uri="http://schemas.openxmlformats.org/presentationml/2006/ole">
            <mc:AlternateContent xmlns:mc="http://schemas.openxmlformats.org/markup-compatibility/2006">
              <mc:Choice xmlns:v="urn:schemas-microsoft-com:vml" Requires="v">
                <p:oleObj spid="_x0000_s1150" name="Bitmap Image" r:id="rId4" imgW="2286000" imgH="1280160" progId="PBrush">
                  <p:embed/>
                </p:oleObj>
              </mc:Choice>
              <mc:Fallback>
                <p:oleObj name="Bitmap Image" r:id="rId4" imgW="2286000" imgH="1280160" progId="PBrush">
                  <p:embed/>
                  <p:pic>
                    <p:nvPicPr>
                      <p:cNvPr id="0" name=""/>
                      <p:cNvPicPr/>
                      <p:nvPr/>
                    </p:nvPicPr>
                    <p:blipFill>
                      <a:blip r:embed="rId5"/>
                      <a:stretch>
                        <a:fillRect/>
                      </a:stretch>
                    </p:blipFill>
                    <p:spPr>
                      <a:xfrm>
                        <a:off x="2920519" y="744654"/>
                        <a:ext cx="3146399" cy="1944000"/>
                      </a:xfrm>
                      <a:prstGeom prst="rect">
                        <a:avLst/>
                      </a:prstGeom>
                    </p:spPr>
                  </p:pic>
                </p:oleObj>
              </mc:Fallback>
            </mc:AlternateContent>
          </a:graphicData>
        </a:graphic>
      </p:graphicFrame>
    </p:spTree>
    <p:extLst>
      <p:ext uri="{BB962C8B-B14F-4D97-AF65-F5344CB8AC3E}">
        <p14:creationId xmlns:p14="http://schemas.microsoft.com/office/powerpoint/2010/main" val="2742331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Organization</a:t>
            </a:r>
          </a:p>
        </p:txBody>
      </p:sp>
      <p:sp>
        <p:nvSpPr>
          <p:cNvPr id="3" name="TextBox 2"/>
          <p:cNvSpPr txBox="1"/>
          <p:nvPr/>
        </p:nvSpPr>
        <p:spPr>
          <a:xfrm>
            <a:off x="849360" y="1162932"/>
            <a:ext cx="4824536"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CPU reads all instructions from RAM</a:t>
            </a:r>
            <a:endParaRPr lang="en-US" sz="1400" dirty="0"/>
          </a:p>
          <a:p>
            <a:pPr marL="285750" indent="-285750">
              <a:buFont typeface="Arial" panose="020B0604020202020204" pitchFamily="34" charset="0"/>
              <a:buChar char="•"/>
            </a:pPr>
            <a:r>
              <a:rPr lang="en-US" sz="1400" dirty="0" smtClean="0"/>
              <a:t>RAM is empty initially</a:t>
            </a:r>
          </a:p>
          <a:p>
            <a:pPr marL="285750" indent="-285750">
              <a:buFont typeface="Arial" panose="020B0604020202020204" pitchFamily="34" charset="0"/>
              <a:buChar char="•"/>
            </a:pPr>
            <a:r>
              <a:rPr lang="en-US" sz="1400" dirty="0" smtClean="0"/>
              <a:t>Programs are residing on Hard disk</a:t>
            </a:r>
          </a:p>
          <a:p>
            <a:pPr marL="285750" indent="-285750">
              <a:buFont typeface="Arial" panose="020B0604020202020204" pitchFamily="34" charset="0"/>
              <a:buChar char="•"/>
            </a:pPr>
            <a:r>
              <a:rPr lang="en-US" sz="1400" dirty="0" smtClean="0"/>
              <a:t>So initial instructions are read from </a:t>
            </a:r>
          </a:p>
          <a:p>
            <a:pPr marL="285750" indent="-285750">
              <a:buFont typeface="Arial" panose="020B0604020202020204" pitchFamily="34" charset="0"/>
              <a:buChar char="•"/>
            </a:pPr>
            <a:r>
              <a:rPr lang="en-US" sz="1400" dirty="0" smtClean="0"/>
              <a:t>RESET Address which is the address of ROM</a:t>
            </a:r>
          </a:p>
          <a:p>
            <a:pPr marL="285750" indent="-285750">
              <a:buFont typeface="Arial" panose="020B0604020202020204" pitchFamily="34" charset="0"/>
              <a:buChar char="•"/>
            </a:pPr>
            <a:r>
              <a:rPr lang="en-US" sz="1400" dirty="0" smtClean="0"/>
              <a:t>ROM stores the program known as BIOS</a:t>
            </a:r>
          </a:p>
          <a:p>
            <a:pPr marL="285750" indent="-285750">
              <a:buFont typeface="Arial" panose="020B0604020202020204" pitchFamily="34" charset="0"/>
              <a:buChar char="•"/>
            </a:pPr>
            <a:r>
              <a:rPr lang="en-US" sz="1400" dirty="0" smtClean="0"/>
              <a:t>This program loads the first sector of bootable device to 0x07C00(intel)(512 Bytes)</a:t>
            </a:r>
            <a:endParaRPr lang="en-US" sz="1400" dirty="0"/>
          </a:p>
        </p:txBody>
      </p:sp>
      <p:sp>
        <p:nvSpPr>
          <p:cNvPr id="7" name="TextBox 6"/>
          <p:cNvSpPr txBox="1"/>
          <p:nvPr/>
        </p:nvSpPr>
        <p:spPr>
          <a:xfrm>
            <a:off x="680241" y="3148400"/>
            <a:ext cx="5469295" cy="738664"/>
          </a:xfrm>
          <a:prstGeom prst="rect">
            <a:avLst/>
          </a:prstGeom>
          <a:noFill/>
        </p:spPr>
        <p:txBody>
          <a:bodyPr wrap="square" rtlCol="0">
            <a:spAutoFit/>
          </a:bodyPr>
          <a:lstStyle/>
          <a:p>
            <a:pPr marL="285750" lvl="0" indent="-285750">
              <a:buFont typeface="Arial" panose="020B0604020202020204" pitchFamily="34" charset="0"/>
              <a:buChar char="•"/>
            </a:pPr>
            <a:r>
              <a:rPr lang="en-US" sz="1400" dirty="0" smtClean="0">
                <a:solidFill>
                  <a:prstClr val="black"/>
                </a:solidFill>
              </a:rPr>
              <a:t>So after the first sector there is utility to load other programs </a:t>
            </a:r>
          </a:p>
          <a:p>
            <a:pPr marL="742950" lvl="1" indent="-285750">
              <a:buFont typeface="Arial" panose="020B0604020202020204" pitchFamily="34" charset="0"/>
              <a:buChar char="•"/>
            </a:pPr>
            <a:r>
              <a:rPr lang="en-US" sz="1400" dirty="0" smtClean="0">
                <a:solidFill>
                  <a:prstClr val="black"/>
                </a:solidFill>
              </a:rPr>
              <a:t>Provide user interface</a:t>
            </a:r>
          </a:p>
          <a:p>
            <a:pPr marL="742950" lvl="1" indent="-285750">
              <a:buFont typeface="Arial" panose="020B0604020202020204" pitchFamily="34" charset="0"/>
              <a:buChar char="•"/>
            </a:pPr>
            <a:r>
              <a:rPr lang="en-US" sz="1400" dirty="0" smtClean="0">
                <a:solidFill>
                  <a:prstClr val="black"/>
                </a:solidFill>
              </a:rPr>
              <a:t>Provide Programmer interface</a:t>
            </a:r>
            <a:endParaRPr lang="en-US" sz="1400" dirty="0">
              <a:solidFill>
                <a:prstClr val="black"/>
              </a:solidFill>
            </a:endParaRPr>
          </a:p>
        </p:txBody>
      </p:sp>
      <p:pic>
        <p:nvPicPr>
          <p:cNvPr id="8" name="Picture 7"/>
          <p:cNvPicPr>
            <a:picLocks noChangeAspect="1"/>
          </p:cNvPicPr>
          <p:nvPr/>
        </p:nvPicPr>
        <p:blipFill rotWithShape="1">
          <a:blip r:embed="rId3"/>
          <a:srcRect l="8663" t="48299" r="42513" b="29000"/>
          <a:stretch/>
        </p:blipFill>
        <p:spPr>
          <a:xfrm>
            <a:off x="3871689" y="3797591"/>
            <a:ext cx="5146314" cy="1345909"/>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248090605"/>
              </p:ext>
            </p:extLst>
          </p:nvPr>
        </p:nvGraphicFramePr>
        <p:xfrm>
          <a:off x="5508104" y="771550"/>
          <a:ext cx="3116263" cy="2468563"/>
        </p:xfrm>
        <a:graphic>
          <a:graphicData uri="http://schemas.openxmlformats.org/presentationml/2006/ole">
            <mc:AlternateContent xmlns:mc="http://schemas.openxmlformats.org/markup-compatibility/2006">
              <mc:Choice xmlns:v="urn:schemas-microsoft-com:vml" Requires="v">
                <p:oleObj spid="_x0000_s10304" name="Bitmap Image" r:id="rId4" imgW="3116520" imgH="2468880" progId="PBrush">
                  <p:embed/>
                </p:oleObj>
              </mc:Choice>
              <mc:Fallback>
                <p:oleObj name="Bitmap Image" r:id="rId4" imgW="3116520" imgH="2468880" progId="PBrush">
                  <p:embed/>
                  <p:pic>
                    <p:nvPicPr>
                      <p:cNvPr id="4" name="Object 3"/>
                      <p:cNvPicPr/>
                      <p:nvPr/>
                    </p:nvPicPr>
                    <p:blipFill>
                      <a:blip r:embed="rId5"/>
                      <a:stretch>
                        <a:fillRect/>
                      </a:stretch>
                    </p:blipFill>
                    <p:spPr>
                      <a:xfrm>
                        <a:off x="5508104" y="771550"/>
                        <a:ext cx="3116263" cy="2468563"/>
                      </a:xfrm>
                      <a:prstGeom prst="rect">
                        <a:avLst/>
                      </a:prstGeom>
                    </p:spPr>
                  </p:pic>
                </p:oleObj>
              </mc:Fallback>
            </mc:AlternateContent>
          </a:graphicData>
        </a:graphic>
      </p:graphicFrame>
      <p:sp>
        <p:nvSpPr>
          <p:cNvPr id="10" name="TextBox 9"/>
          <p:cNvSpPr txBox="1"/>
          <p:nvPr/>
        </p:nvSpPr>
        <p:spPr>
          <a:xfrm rot="21011156">
            <a:off x="7664483" y="3080388"/>
            <a:ext cx="512312" cy="230832"/>
          </a:xfrm>
          <a:prstGeom prst="rect">
            <a:avLst/>
          </a:prstGeom>
          <a:scene3d>
            <a:camera prst="isometricOffAxis1Right"/>
            <a:lightRig rig="threePt" dir="t"/>
          </a:scene3d>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900" dirty="0" smtClean="0"/>
              <a:t>ROM</a:t>
            </a:r>
            <a:endParaRPr lang="en-US" sz="900" dirty="0"/>
          </a:p>
        </p:txBody>
      </p:sp>
      <p:sp>
        <p:nvSpPr>
          <p:cNvPr id="11" name="TextBox 10"/>
          <p:cNvSpPr txBox="1"/>
          <p:nvPr/>
        </p:nvSpPr>
        <p:spPr>
          <a:xfrm>
            <a:off x="6130334" y="3148400"/>
            <a:ext cx="1708273" cy="369332"/>
          </a:xfrm>
          <a:prstGeom prst="rect">
            <a:avLst/>
          </a:prstGeom>
          <a:noFill/>
        </p:spPr>
        <p:txBody>
          <a:bodyPr wrap="square" rtlCol="0">
            <a:spAutoFit/>
          </a:bodyPr>
          <a:lstStyle/>
          <a:p>
            <a:r>
              <a:rPr lang="en-US" sz="900" dirty="0" smtClean="0"/>
              <a:t>RESET Address</a:t>
            </a:r>
          </a:p>
          <a:p>
            <a:r>
              <a:rPr lang="en-US" sz="900" dirty="0" smtClean="0"/>
              <a:t>For intel Processor 0xFFFF0 </a:t>
            </a:r>
            <a:endParaRPr lang="en-US" sz="900" dirty="0"/>
          </a:p>
        </p:txBody>
      </p:sp>
      <p:sp>
        <p:nvSpPr>
          <p:cNvPr id="12" name="Rectangle 11"/>
          <p:cNvSpPr/>
          <p:nvPr/>
        </p:nvSpPr>
        <p:spPr>
          <a:xfrm>
            <a:off x="413420" y="4131413"/>
            <a:ext cx="3456384" cy="861774"/>
          </a:xfrm>
          <a:prstGeom prst="rect">
            <a:avLst/>
          </a:prstGeom>
        </p:spPr>
        <p:txBody>
          <a:bodyPr wrap="square">
            <a:spAutoFit/>
          </a:bodyPr>
          <a:lstStyle/>
          <a:p>
            <a:r>
              <a:rPr lang="en-US" sz="1000" dirty="0">
                <a:solidFill>
                  <a:srgbClr val="000000"/>
                </a:solidFill>
                <a:latin typeface="Raleway"/>
              </a:rPr>
              <a:t>BIOS proceeds to load the </a:t>
            </a:r>
            <a:r>
              <a:rPr lang="en-US" sz="1000" b="1" dirty="0">
                <a:solidFill>
                  <a:srgbClr val="2456B4"/>
                </a:solidFill>
                <a:latin typeface="Raleway"/>
                <a:hlinkClick r:id="rId6"/>
              </a:rPr>
              <a:t>MBR</a:t>
            </a:r>
            <a:r>
              <a:rPr lang="en-US" sz="1000" b="1" dirty="0">
                <a:solidFill>
                  <a:srgbClr val="000000"/>
                </a:solidFill>
                <a:latin typeface="Raleway"/>
              </a:rPr>
              <a:t> (Master Boot Record) </a:t>
            </a:r>
            <a:r>
              <a:rPr lang="en-US" sz="1000" dirty="0">
                <a:solidFill>
                  <a:srgbClr val="000000"/>
                </a:solidFill>
                <a:latin typeface="Raleway"/>
              </a:rPr>
              <a:t>from the bootable device into RAM. The MBR consists of 512 or more bytes located at the very beginning sector of the bootable device (which can be an HDD, an SSD, or a flash drive).</a:t>
            </a:r>
            <a:endParaRPr lang="en-US" sz="1000" dirty="0"/>
          </a:p>
        </p:txBody>
      </p:sp>
    </p:spTree>
    <p:extLst>
      <p:ext uri="{BB962C8B-B14F-4D97-AF65-F5344CB8AC3E}">
        <p14:creationId xmlns:p14="http://schemas.microsoft.com/office/powerpoint/2010/main" val="254309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4241" y="0"/>
            <a:ext cx="7596336" cy="776530"/>
          </a:xfrm>
        </p:spPr>
        <p:txBody>
          <a:bodyPr/>
          <a:lstStyle/>
          <a:p>
            <a:r>
              <a:rPr lang="en-US" b="0" dirty="0" smtClean="0"/>
              <a:t>Boot Process</a:t>
            </a:r>
            <a:endParaRPr lang="en-US" dirty="0"/>
          </a:p>
        </p:txBody>
      </p:sp>
      <p:sp>
        <p:nvSpPr>
          <p:cNvPr id="3" name="Rectangle 2"/>
          <p:cNvSpPr/>
          <p:nvPr/>
        </p:nvSpPr>
        <p:spPr>
          <a:xfrm>
            <a:off x="1475656" y="2139702"/>
            <a:ext cx="7632848" cy="2862322"/>
          </a:xfrm>
          <a:prstGeom prst="rect">
            <a:avLst/>
          </a:prstGeom>
        </p:spPr>
        <p:txBody>
          <a:bodyPr wrap="square">
            <a:spAutoFit/>
          </a:bodyPr>
          <a:lstStyle/>
          <a:p>
            <a:pPr marL="285750" indent="-285750" algn="just">
              <a:lnSpc>
                <a:spcPct val="150000"/>
              </a:lnSpc>
              <a:buFont typeface="Wingdings" panose="05000000000000000000" pitchFamily="2" charset="2"/>
              <a:buChar char="v"/>
            </a:pPr>
            <a:r>
              <a:rPr lang="en-US" sz="1200" dirty="0">
                <a:solidFill>
                  <a:srgbClr val="6E6E6E"/>
                </a:solidFill>
                <a:latin typeface="cabin-regular"/>
              </a:rPr>
              <a:t>The power button is pressed = sends power to the motherboard and other components</a:t>
            </a:r>
          </a:p>
          <a:p>
            <a:pPr marL="285750" indent="-285750" algn="just">
              <a:lnSpc>
                <a:spcPct val="150000"/>
              </a:lnSpc>
              <a:buFont typeface="Wingdings" panose="05000000000000000000" pitchFamily="2" charset="2"/>
              <a:buChar char="v"/>
            </a:pPr>
            <a:r>
              <a:rPr lang="en-US" sz="1200" dirty="0" smtClean="0">
                <a:solidFill>
                  <a:srgbClr val="6E6E6E"/>
                </a:solidFill>
                <a:latin typeface="cabin-regular"/>
              </a:rPr>
              <a:t>The </a:t>
            </a:r>
            <a:r>
              <a:rPr lang="en-US" sz="1200" dirty="0">
                <a:solidFill>
                  <a:srgbClr val="6E6E6E"/>
                </a:solidFill>
                <a:latin typeface="cabin-regular"/>
              </a:rPr>
              <a:t>computer displays a splash screen of the manufacturer's logo, or alternatively text-base specifications of the computer.</a:t>
            </a:r>
          </a:p>
          <a:p>
            <a:pPr marL="285750" indent="-285750" algn="just">
              <a:lnSpc>
                <a:spcPct val="150000"/>
              </a:lnSpc>
              <a:buFont typeface="Wingdings" panose="05000000000000000000" pitchFamily="2" charset="2"/>
              <a:buChar char="v"/>
            </a:pPr>
            <a:r>
              <a:rPr lang="en-US" sz="1200" dirty="0">
                <a:solidFill>
                  <a:srgbClr val="6E6E6E"/>
                </a:solidFill>
                <a:latin typeface="cabin-regular"/>
              </a:rPr>
              <a:t>The BIOS access the boot disk, which is typically the same hard disk drive (HDD) or solid-state drive (SSD) that contains the operating system (OS).</a:t>
            </a:r>
          </a:p>
          <a:p>
            <a:pPr marL="285750" indent="-285750" algn="just">
              <a:lnSpc>
                <a:spcPct val="150000"/>
              </a:lnSpc>
              <a:buFont typeface="Wingdings" panose="05000000000000000000" pitchFamily="2" charset="2"/>
              <a:buChar char="v"/>
            </a:pPr>
            <a:r>
              <a:rPr lang="en-US" sz="1200" dirty="0">
                <a:solidFill>
                  <a:srgbClr val="6E6E6E"/>
                </a:solidFill>
                <a:latin typeface="cabin-regular"/>
              </a:rPr>
              <a:t>The </a:t>
            </a:r>
            <a:r>
              <a:rPr lang="en-US" sz="1200" dirty="0" smtClean="0">
                <a:solidFill>
                  <a:srgbClr val="6E6E6E"/>
                </a:solidFill>
                <a:latin typeface="cabin-regular"/>
              </a:rPr>
              <a:t>BIOS loads the</a:t>
            </a:r>
            <a:r>
              <a:rPr lang="en-US" sz="1200" dirty="0">
                <a:solidFill>
                  <a:srgbClr val="6E6E6E"/>
                </a:solidFill>
                <a:latin typeface="cabin-regular"/>
              </a:rPr>
              <a:t> </a:t>
            </a:r>
            <a:r>
              <a:rPr lang="en-US" sz="1200" u="sng" dirty="0" smtClean="0">
                <a:solidFill>
                  <a:srgbClr val="6E6E6E"/>
                </a:solidFill>
                <a:latin typeface="cabin-regular"/>
              </a:rPr>
              <a:t>bootstrap </a:t>
            </a:r>
            <a:r>
              <a:rPr lang="en-US" sz="1200" u="sng" dirty="0">
                <a:solidFill>
                  <a:srgbClr val="6E6E6E"/>
                </a:solidFill>
                <a:latin typeface="cabin-regular"/>
              </a:rPr>
              <a:t>loader</a:t>
            </a:r>
            <a:r>
              <a:rPr lang="en-US" sz="1200" dirty="0">
                <a:solidFill>
                  <a:srgbClr val="6E6E6E"/>
                </a:solidFill>
                <a:latin typeface="cabin-regular"/>
              </a:rPr>
              <a:t> from ROM into the random access memory (RAM). The </a:t>
            </a:r>
            <a:r>
              <a:rPr lang="en-US" sz="1200" dirty="0" smtClean="0">
                <a:solidFill>
                  <a:srgbClr val="6E6E6E"/>
                </a:solidFill>
                <a:latin typeface="cabin-regular"/>
              </a:rPr>
              <a:t>bootstrap </a:t>
            </a:r>
            <a:r>
              <a:rPr lang="en-US" sz="1200" dirty="0">
                <a:solidFill>
                  <a:srgbClr val="6E6E6E"/>
                </a:solidFill>
                <a:latin typeface="cabin-regular"/>
              </a:rPr>
              <a:t>loader is a small program which is used to search for and launch the computer's operating system.</a:t>
            </a:r>
          </a:p>
          <a:p>
            <a:pPr marL="285750" indent="-285750" algn="just">
              <a:lnSpc>
                <a:spcPct val="150000"/>
              </a:lnSpc>
              <a:buFont typeface="Wingdings" panose="05000000000000000000" pitchFamily="2" charset="2"/>
              <a:buChar char="v"/>
            </a:pPr>
            <a:r>
              <a:rPr lang="en-US" sz="1200" dirty="0">
                <a:solidFill>
                  <a:srgbClr val="6E6E6E"/>
                </a:solidFill>
                <a:latin typeface="cabin-regular"/>
              </a:rPr>
              <a:t>The BIOS then passes on the work to the boot loader and beings launching the OS.</a:t>
            </a:r>
          </a:p>
          <a:p>
            <a:pPr marL="285750" indent="-285750" algn="just">
              <a:lnSpc>
                <a:spcPct val="150000"/>
              </a:lnSpc>
              <a:buFont typeface="Wingdings" panose="05000000000000000000" pitchFamily="2" charset="2"/>
              <a:buChar char="v"/>
            </a:pPr>
            <a:r>
              <a:rPr lang="en-US" sz="1200" dirty="0">
                <a:solidFill>
                  <a:srgbClr val="6E6E6E"/>
                </a:solidFill>
                <a:latin typeface="cabin-regular"/>
              </a:rPr>
              <a:t>Once the boot loader has finished, the operating system takes control of the computer, </a:t>
            </a:r>
            <a:r>
              <a:rPr lang="en-US" sz="1200" dirty="0" smtClean="0">
                <a:solidFill>
                  <a:srgbClr val="6E6E6E"/>
                </a:solidFill>
                <a:latin typeface="cabin-regular"/>
              </a:rPr>
              <a:t>which </a:t>
            </a:r>
            <a:r>
              <a:rPr lang="en-US" sz="1200" dirty="0">
                <a:solidFill>
                  <a:srgbClr val="6E6E6E"/>
                </a:solidFill>
                <a:latin typeface="cabin-regular"/>
              </a:rPr>
              <a:t>is now ready for use.</a:t>
            </a:r>
            <a:endParaRPr lang="en-US" sz="1200" b="0" i="0" dirty="0">
              <a:solidFill>
                <a:srgbClr val="6E6E6E"/>
              </a:solidFill>
              <a:effectLst/>
              <a:latin typeface="cabin-regular"/>
            </a:endParaRPr>
          </a:p>
        </p:txBody>
      </p:sp>
      <p:sp>
        <p:nvSpPr>
          <p:cNvPr id="4" name="Rectangle 3"/>
          <p:cNvSpPr/>
          <p:nvPr/>
        </p:nvSpPr>
        <p:spPr>
          <a:xfrm>
            <a:off x="827584" y="776530"/>
            <a:ext cx="8208912" cy="1384995"/>
          </a:xfrm>
          <a:prstGeom prst="rect">
            <a:avLst/>
          </a:prstGeom>
        </p:spPr>
        <p:txBody>
          <a:bodyPr wrap="square">
            <a:spAutoFit/>
          </a:bodyPr>
          <a:lstStyle/>
          <a:p>
            <a:r>
              <a:rPr lang="en-US" sz="1200" b="1" dirty="0"/>
              <a:t>Bootstrap program is loaded at power-up or reboot</a:t>
            </a:r>
          </a:p>
          <a:p>
            <a:pPr lvl="1"/>
            <a:r>
              <a:rPr lang="en-US" sz="1200" dirty="0"/>
              <a:t>Typically stored in ROM or EEPROM, generally known as </a:t>
            </a:r>
            <a:r>
              <a:rPr lang="en-US" sz="1200" b="1" dirty="0"/>
              <a:t>firmware</a:t>
            </a:r>
          </a:p>
          <a:p>
            <a:pPr lvl="1"/>
            <a:r>
              <a:rPr lang="en-US" sz="1200" dirty="0"/>
              <a:t>Initializes all aspects of system	</a:t>
            </a:r>
          </a:p>
          <a:p>
            <a:pPr lvl="1"/>
            <a:r>
              <a:rPr lang="en-US" sz="1200" dirty="0"/>
              <a:t>Locates and loads operating system kernel into memory and starts execution</a:t>
            </a:r>
          </a:p>
          <a:p>
            <a:pPr lvl="1"/>
            <a:r>
              <a:rPr lang="en-US" altLang="en-US" sz="1200" dirty="0"/>
              <a:t>Sometimes two-step process where </a:t>
            </a:r>
            <a:r>
              <a:rPr lang="en-US" altLang="en-US" sz="1200" b="1" dirty="0">
                <a:solidFill>
                  <a:srgbClr val="3366FF"/>
                </a:solidFill>
              </a:rPr>
              <a:t>boot block </a:t>
            </a:r>
            <a:r>
              <a:rPr lang="en-US" altLang="en-US" sz="1200" dirty="0"/>
              <a:t>at fixed location loaded by ROM code, which loads bootstrap loader from </a:t>
            </a:r>
            <a:r>
              <a:rPr lang="en-US" altLang="en-US" sz="1200" dirty="0" smtClean="0"/>
              <a:t>disk</a:t>
            </a:r>
            <a:endParaRPr lang="en-US" altLang="en-US" sz="1200" dirty="0"/>
          </a:p>
          <a:p>
            <a:r>
              <a:rPr lang="en-US" altLang="en-US" sz="1200" dirty="0"/>
              <a:t>Kernel loads and system is then </a:t>
            </a:r>
            <a:r>
              <a:rPr lang="en-US" altLang="en-US" sz="1200" b="1" dirty="0">
                <a:solidFill>
                  <a:srgbClr val="3366FF"/>
                </a:solidFill>
              </a:rPr>
              <a:t>running</a:t>
            </a:r>
          </a:p>
        </p:txBody>
      </p:sp>
    </p:spTree>
    <p:extLst>
      <p:ext uri="{BB962C8B-B14F-4D97-AF65-F5344CB8AC3E}">
        <p14:creationId xmlns:p14="http://schemas.microsoft.com/office/powerpoint/2010/main" val="2990590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txBox="1">
            <a:spLocks noChangeArrowheads="1"/>
          </p:cNvSpPr>
          <p:nvPr/>
        </p:nvSpPr>
        <p:spPr>
          <a:xfrm>
            <a:off x="152400" y="2643758"/>
            <a:ext cx="8991600" cy="2376264"/>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800" kern="1200">
                <a:solidFill>
                  <a:schemeClr val="tx1"/>
                </a:solidFill>
                <a:latin typeface="Calibri" pitchFamily="34" charset="0"/>
                <a:ea typeface="+mn-ea"/>
                <a:cs typeface="Calibri" pitchFamily="34" charset="0"/>
              </a:defRPr>
            </a:lvl1pPr>
            <a:lvl2pPr marL="640080" indent="-274320" algn="l" rtl="0" eaLnBrk="1" latinLnBrk="0" hangingPunct="1">
              <a:spcBef>
                <a:spcPts val="550"/>
              </a:spcBef>
              <a:buClr>
                <a:schemeClr val="accent1"/>
              </a:buClr>
              <a:buSzPct val="70000"/>
              <a:buFont typeface="Wingdings 2"/>
              <a:buChar char=""/>
              <a:defRPr kumimoji="0" sz="2400" kern="1200">
                <a:solidFill>
                  <a:schemeClr val="tx1"/>
                </a:solidFill>
                <a:latin typeface="Calibri" pitchFamily="34" charset="0"/>
                <a:ea typeface="+mn-ea"/>
                <a:cs typeface="Calibri" pitchFamily="34" charset="0"/>
              </a:defRPr>
            </a:lvl2pPr>
            <a:lvl3pPr marL="914400" indent="-228600" algn="l" rtl="0" eaLnBrk="1" latinLnBrk="0" hangingPunct="1">
              <a:spcBef>
                <a:spcPts val="500"/>
              </a:spcBef>
              <a:buClr>
                <a:schemeClr val="accent2"/>
              </a:buClr>
              <a:buSzPct val="75000"/>
              <a:buFont typeface="Wingdings"/>
              <a:buChar char=""/>
              <a:defRPr kumimoji="0" sz="2000" kern="1200">
                <a:solidFill>
                  <a:schemeClr val="tx1"/>
                </a:solidFill>
                <a:latin typeface="Calibri" pitchFamily="34" charset="0"/>
                <a:ea typeface="+mn-ea"/>
                <a:cs typeface="Calibri" pitchFamily="34" charset="0"/>
              </a:defRPr>
            </a:lvl3pPr>
            <a:lvl4pPr marL="1371600" indent="-228600" algn="l" rtl="0" eaLnBrk="1" latinLnBrk="0" hangingPunct="1">
              <a:spcBef>
                <a:spcPts val="400"/>
              </a:spcBef>
              <a:buClr>
                <a:schemeClr val="accent3"/>
              </a:buClr>
              <a:buSzPct val="75000"/>
              <a:buFont typeface="Wingdings"/>
              <a:buChar char=""/>
              <a:defRPr kumimoji="0" sz="1800" kern="1200">
                <a:solidFill>
                  <a:schemeClr val="tx1"/>
                </a:solidFill>
                <a:latin typeface="Calibri" pitchFamily="34" charset="0"/>
                <a:ea typeface="+mn-ea"/>
                <a:cs typeface="Calibri" pitchFamily="34" charset="0"/>
              </a:defRPr>
            </a:lvl4pPr>
            <a:lvl5pPr marL="1828800" indent="-228600" algn="l" rtl="0" eaLnBrk="1" latinLnBrk="0" hangingPunct="1">
              <a:spcBef>
                <a:spcPts val="400"/>
              </a:spcBef>
              <a:buClr>
                <a:schemeClr val="accent4"/>
              </a:buClr>
              <a:buSzPct val="65000"/>
              <a:buFont typeface="Wingdings"/>
              <a:buChar char=""/>
              <a:defRPr kumimoji="0" sz="16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R="0" lvl="0" algn="l" defTabSz="914400" rtl="0" eaLnBrk="1" fontAlgn="auto" latinLnBrk="0" hangingPunct="1">
              <a:lnSpc>
                <a:spcPct val="100000"/>
              </a:lnSpc>
              <a:spcBef>
                <a:spcPts val="700"/>
              </a:spcBef>
              <a:spcAft>
                <a:spcPts val="0"/>
              </a:spcAft>
              <a:buClr>
                <a:srgbClr val="DD8047"/>
              </a:buClr>
              <a:buSzPct val="60000"/>
              <a:buFont typeface="Wingdings" panose="05000000000000000000" pitchFamily="2" charset="2"/>
              <a:buChar char="v"/>
              <a:tabLst/>
              <a:defRPr/>
            </a:pPr>
            <a:r>
              <a:rPr kumimoji="0" lang="en-US" sz="1400" b="0" i="0" u="none" strike="noStrike" kern="1200" cap="none" spc="0" normalizeH="0" baseline="0" noProof="0" dirty="0" smtClean="0">
                <a:ln>
                  <a:noFill/>
                </a:ln>
                <a:solidFill>
                  <a:sysClr val="windowText" lastClr="000000"/>
                </a:solidFill>
                <a:effectLst/>
                <a:uLnTx/>
                <a:uFillTx/>
              </a:rPr>
              <a:t>In early systems the programs were entered by using a set of switches to define memory address value</a:t>
            </a:r>
          </a:p>
          <a:p>
            <a:pPr marR="0" lvl="0" algn="l" defTabSz="914400" rtl="0" eaLnBrk="1" fontAlgn="auto" latinLnBrk="0" hangingPunct="1">
              <a:lnSpc>
                <a:spcPct val="100000"/>
              </a:lnSpc>
              <a:spcBef>
                <a:spcPts val="700"/>
              </a:spcBef>
              <a:spcAft>
                <a:spcPts val="0"/>
              </a:spcAft>
              <a:buClr>
                <a:srgbClr val="DD8047"/>
              </a:buClr>
              <a:buSzPct val="60000"/>
              <a:buFont typeface="Wingdings" panose="05000000000000000000" pitchFamily="2" charset="2"/>
              <a:buChar char="v"/>
              <a:tabLst/>
              <a:defRPr/>
            </a:pPr>
            <a:r>
              <a:rPr kumimoji="0" lang="en-US" sz="1400" b="0" i="0" u="none" strike="noStrike" kern="1200" cap="none" spc="0" normalizeH="0" baseline="0" noProof="0" dirty="0" smtClean="0">
                <a:ln>
                  <a:noFill/>
                </a:ln>
                <a:solidFill>
                  <a:sysClr val="windowText" lastClr="000000"/>
                </a:solidFill>
                <a:effectLst/>
                <a:uLnTx/>
                <a:uFillTx/>
              </a:rPr>
              <a:t>The program was started by setting the program counter to the first instruction word and pressing a start button</a:t>
            </a:r>
          </a:p>
          <a:p>
            <a:pPr marR="0" lvl="0" algn="l" defTabSz="914400" rtl="0" eaLnBrk="1" fontAlgn="auto" latinLnBrk="0" hangingPunct="1">
              <a:lnSpc>
                <a:spcPct val="100000"/>
              </a:lnSpc>
              <a:spcBef>
                <a:spcPts val="700"/>
              </a:spcBef>
              <a:spcAft>
                <a:spcPts val="0"/>
              </a:spcAft>
              <a:buClr>
                <a:srgbClr val="DD8047"/>
              </a:buClr>
              <a:buSzPct val="60000"/>
              <a:buFont typeface="Wingdings" panose="05000000000000000000" pitchFamily="2" charset="2"/>
              <a:buChar char="v"/>
              <a:tabLst/>
              <a:defRPr/>
            </a:pPr>
            <a:r>
              <a:rPr kumimoji="0" lang="en-US" sz="1400" b="0" i="0" u="none" strike="noStrike" kern="1200" cap="none" spc="0" normalizeH="0" baseline="0" noProof="0" dirty="0" smtClean="0">
                <a:ln>
                  <a:noFill/>
                </a:ln>
                <a:solidFill>
                  <a:sysClr val="windowText" lastClr="000000"/>
                </a:solidFill>
                <a:effectLst/>
                <a:uLnTx/>
                <a:uFillTx/>
              </a:rPr>
              <a:t>The execution was progressed by displaying light on console</a:t>
            </a:r>
          </a:p>
          <a:p>
            <a:pPr marR="0" lvl="0" algn="l" defTabSz="914400" rtl="0" eaLnBrk="1" fontAlgn="auto" latinLnBrk="0" hangingPunct="1">
              <a:lnSpc>
                <a:spcPct val="100000"/>
              </a:lnSpc>
              <a:spcBef>
                <a:spcPts val="700"/>
              </a:spcBef>
              <a:spcAft>
                <a:spcPts val="0"/>
              </a:spcAft>
              <a:buClr>
                <a:srgbClr val="DD8047"/>
              </a:buClr>
              <a:buSzPct val="60000"/>
              <a:buFont typeface="Wingdings" panose="05000000000000000000" pitchFamily="2" charset="2"/>
              <a:buChar char="v"/>
              <a:tabLst/>
              <a:defRPr/>
            </a:pPr>
            <a:r>
              <a:rPr kumimoji="0" lang="en-US" sz="1400" b="0" i="0" u="none" strike="noStrike" kern="1200" cap="none" spc="0" normalizeH="0" baseline="0" noProof="0" dirty="0" smtClean="0">
                <a:ln>
                  <a:noFill/>
                </a:ln>
                <a:solidFill>
                  <a:sysClr val="windowText" lastClr="000000"/>
                </a:solidFill>
                <a:effectLst/>
                <a:uLnTx/>
                <a:uFillTx/>
              </a:rPr>
              <a:t>The first step towards improvement was to reduce human involvement in this process</a:t>
            </a:r>
          </a:p>
          <a:p>
            <a:pPr>
              <a:buFont typeface="Wingdings" panose="05000000000000000000" pitchFamily="2" charset="2"/>
              <a:buChar char="v"/>
            </a:pPr>
            <a:r>
              <a:rPr lang="en-US" sz="1400" dirty="0" smtClean="0"/>
              <a:t>Offline </a:t>
            </a:r>
            <a:r>
              <a:rPr lang="en-US" sz="1400" dirty="0"/>
              <a:t>input devices like cards or paper tape reader were introduced later</a:t>
            </a:r>
          </a:p>
          <a:p>
            <a:pPr>
              <a:buFont typeface="Wingdings" panose="05000000000000000000" pitchFamily="2" charset="2"/>
              <a:buChar char="v"/>
            </a:pPr>
            <a:r>
              <a:rPr lang="en-US" sz="1400" dirty="0"/>
              <a:t>A program loader was established in Computer memory to read program from input device and setup it in memory</a:t>
            </a:r>
          </a:p>
          <a:p>
            <a:pPr>
              <a:buFont typeface="Wingdings" panose="05000000000000000000" pitchFamily="2" charset="2"/>
              <a:buChar char="v"/>
            </a:pPr>
            <a:r>
              <a:rPr lang="en-US" sz="1400" dirty="0"/>
              <a:t>New input/output technologies were applied to assist in improving system performance</a:t>
            </a:r>
          </a:p>
          <a:p>
            <a:pPr marR="0" lvl="0" algn="l" defTabSz="914400" rtl="0" eaLnBrk="1" fontAlgn="auto" latinLnBrk="0" hangingPunct="1">
              <a:lnSpc>
                <a:spcPct val="100000"/>
              </a:lnSpc>
              <a:spcBef>
                <a:spcPts val="700"/>
              </a:spcBef>
              <a:spcAft>
                <a:spcPts val="0"/>
              </a:spcAft>
              <a:buClr>
                <a:srgbClr val="DD8047"/>
              </a:buClr>
              <a:buSzPct val="60000"/>
              <a:buFont typeface="Wingdings" panose="05000000000000000000" pitchFamily="2" charset="2"/>
              <a:buChar char="v"/>
              <a:tabLst/>
              <a:defRPr/>
            </a:pPr>
            <a:endParaRPr kumimoji="0" lang="en-US" sz="1400" b="0" i="0" u="none" strike="noStrike" kern="1200" cap="none" spc="0" normalizeH="0" baseline="0" noProof="0" dirty="0" smtClean="0">
              <a:ln>
                <a:noFill/>
              </a:ln>
              <a:solidFill>
                <a:sysClr val="windowText" lastClr="000000"/>
              </a:solidFill>
              <a:effectLst/>
              <a:uLnTx/>
              <a:uFillTx/>
            </a:endParaRPr>
          </a:p>
          <a:p>
            <a:pPr marR="0" lvl="0" algn="l" defTabSz="914400" rtl="0" eaLnBrk="1" fontAlgn="auto" latinLnBrk="0" hangingPunct="1">
              <a:lnSpc>
                <a:spcPct val="100000"/>
              </a:lnSpc>
              <a:spcBef>
                <a:spcPts val="700"/>
              </a:spcBef>
              <a:spcAft>
                <a:spcPts val="0"/>
              </a:spcAft>
              <a:buClr>
                <a:srgbClr val="DD8047"/>
              </a:buClr>
              <a:buSzPct val="60000"/>
              <a:buFont typeface="Wingdings" panose="05000000000000000000" pitchFamily="2" charset="2"/>
              <a:buChar char="v"/>
              <a:tabLst/>
              <a:defRPr/>
            </a:pPr>
            <a:endParaRPr kumimoji="0" lang="en-US" sz="1400" b="0" i="0" u="none" strike="noStrike" kern="1200" cap="none" spc="0" normalizeH="0" baseline="0" noProof="0" dirty="0" smtClean="0">
              <a:ln>
                <a:noFill/>
              </a:ln>
              <a:solidFill>
                <a:sysClr val="windowText" lastClr="000000"/>
              </a:solidFill>
              <a:effectLst/>
              <a:uLnTx/>
              <a:uFillTx/>
            </a:endParaRPr>
          </a:p>
          <a:p>
            <a:pPr marR="0" lvl="0" algn="l" defTabSz="914400" rtl="0" eaLnBrk="1" fontAlgn="auto" latinLnBrk="0" hangingPunct="1">
              <a:lnSpc>
                <a:spcPct val="100000"/>
              </a:lnSpc>
              <a:spcBef>
                <a:spcPts val="700"/>
              </a:spcBef>
              <a:spcAft>
                <a:spcPts val="0"/>
              </a:spcAft>
              <a:buClr>
                <a:srgbClr val="DD8047"/>
              </a:buClr>
              <a:buSzPct val="60000"/>
              <a:buFont typeface="Wingdings" panose="05000000000000000000" pitchFamily="2" charset="2"/>
              <a:buChar char="v"/>
              <a:tabLst/>
              <a:defRPr/>
            </a:pPr>
            <a:endParaRPr lang="en-US" sz="1400" dirty="0">
              <a:solidFill>
                <a:sysClr val="windowText" lastClr="000000"/>
              </a:solidFill>
            </a:endParaRPr>
          </a:p>
          <a:p>
            <a:pPr marR="0" lvl="0" algn="l" defTabSz="914400" rtl="0" eaLnBrk="1" fontAlgn="auto" latinLnBrk="0" hangingPunct="1">
              <a:lnSpc>
                <a:spcPct val="100000"/>
              </a:lnSpc>
              <a:spcBef>
                <a:spcPts val="700"/>
              </a:spcBef>
              <a:spcAft>
                <a:spcPts val="0"/>
              </a:spcAft>
              <a:buClr>
                <a:srgbClr val="DD8047"/>
              </a:buClr>
              <a:buSzPct val="60000"/>
              <a:buFont typeface="Wingdings" panose="05000000000000000000" pitchFamily="2" charset="2"/>
              <a:buChar char="v"/>
              <a:tabLst/>
              <a:defRPr/>
            </a:pPr>
            <a:endParaRPr kumimoji="0" lang="en-US" sz="1400" b="0" i="0" u="none" strike="noStrike" kern="1200" cap="none" spc="0" normalizeH="0" baseline="0" noProof="0" dirty="0">
              <a:ln>
                <a:noFill/>
              </a:ln>
              <a:solidFill>
                <a:sysClr val="windowText" lastClr="000000"/>
              </a:solidFill>
              <a:effectLst/>
              <a:uLnTx/>
              <a:uFillTx/>
            </a:endParaRPr>
          </a:p>
        </p:txBody>
      </p:sp>
      <p:sp>
        <p:nvSpPr>
          <p:cNvPr id="19" name="Title 1"/>
          <p:cNvSpPr txBox="1">
            <a:spLocks/>
          </p:cNvSpPr>
          <p:nvPr/>
        </p:nvSpPr>
        <p:spPr>
          <a:xfrm>
            <a:off x="152400" y="178135"/>
            <a:ext cx="9144000" cy="776530"/>
          </a:xfrm>
          <a:prstGeom prst="rect">
            <a:avLst/>
          </a:prstGeom>
        </p:spPr>
        <p:txBody>
          <a:bodyPr anchor="ctr"/>
          <a:lstStyle>
            <a:lvl1pPr algn="ctr" defTabSz="914400" rtl="0" eaLnBrk="1" latinLnBrk="1" hangingPunct="1">
              <a:spcBef>
                <a:spcPct val="0"/>
              </a:spcBef>
              <a:buNone/>
              <a:defRPr sz="3600" b="1" kern="1200" baseline="0">
                <a:solidFill>
                  <a:schemeClr val="tx1">
                    <a:lumMod val="75000"/>
                    <a:lumOff val="25000"/>
                  </a:schemeClr>
                </a:solidFill>
                <a:latin typeface="+mj-lt"/>
                <a:ea typeface="+mj-ea"/>
                <a:cs typeface="Arial" pitchFamily="34" charset="0"/>
              </a:defRPr>
            </a:lvl1pPr>
          </a:lstStyle>
          <a:p>
            <a:r>
              <a:rPr lang="en-US" smtClean="0"/>
              <a:t>Evolution of Operating Systems</a:t>
            </a:r>
            <a:endParaRPr lang="en-US" dirty="0"/>
          </a:p>
        </p:txBody>
      </p:sp>
    </p:spTree>
    <p:extLst>
      <p:ext uri="{BB962C8B-B14F-4D97-AF65-F5344CB8AC3E}">
        <p14:creationId xmlns:p14="http://schemas.microsoft.com/office/powerpoint/2010/main" val="2268460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7504" y="2499742"/>
            <a:ext cx="9108504" cy="2520280"/>
          </a:xfrm>
          <a:prstGeom prst="rect">
            <a:avLst/>
          </a:prstGeom>
        </p:spPr>
        <p:txBody>
          <a:bodyPr vert="horz">
            <a:normAutofit/>
          </a:bodyPr>
          <a:lstStyle/>
          <a:p>
            <a:pPr marL="320040" indent="-320040" latinLnBrk="0">
              <a:spcBef>
                <a:spcPts val="700"/>
              </a:spcBef>
              <a:buClr>
                <a:srgbClr val="DD8047"/>
              </a:buClr>
              <a:buSzPct val="60000"/>
              <a:buFont typeface="Wingdings" panose="05000000000000000000" pitchFamily="2" charset="2"/>
              <a:buChar char="v"/>
            </a:pPr>
            <a:r>
              <a:rPr lang="en-US" sz="1400" dirty="0">
                <a:solidFill>
                  <a:sysClr val="windowText" lastClr="000000"/>
                </a:solidFill>
                <a:latin typeface="Calibri" pitchFamily="34" charset="0"/>
                <a:cs typeface="Calibri" pitchFamily="34" charset="0"/>
              </a:rPr>
              <a:t>Around 1960, a new computer called Atlas was developed with the requirements of an operating system in mind</a:t>
            </a:r>
          </a:p>
          <a:p>
            <a:pPr marL="320040" indent="-320040" latinLnBrk="0">
              <a:spcBef>
                <a:spcPts val="700"/>
              </a:spcBef>
              <a:buClr>
                <a:srgbClr val="DD8047"/>
              </a:buClr>
              <a:buSzPct val="60000"/>
              <a:buFont typeface="Wingdings" panose="05000000000000000000" pitchFamily="2" charset="2"/>
              <a:buChar char="v"/>
            </a:pPr>
            <a:r>
              <a:rPr lang="en-US" sz="1400" dirty="0">
                <a:solidFill>
                  <a:sysClr val="windowText" lastClr="000000"/>
                </a:solidFill>
                <a:latin typeface="Calibri" pitchFamily="34" charset="0"/>
                <a:cs typeface="Calibri" pitchFamily="34" charset="0"/>
              </a:rPr>
              <a:t>Batch processing was applied to submit jobs in batches to the computer </a:t>
            </a:r>
          </a:p>
          <a:p>
            <a:pPr marL="320040" indent="-320040" latinLnBrk="0">
              <a:spcBef>
                <a:spcPts val="700"/>
              </a:spcBef>
              <a:buClr>
                <a:srgbClr val="DD8047"/>
              </a:buClr>
              <a:buSzPct val="60000"/>
              <a:buFont typeface="Wingdings" panose="05000000000000000000" pitchFamily="2" charset="2"/>
              <a:buChar char="v"/>
            </a:pPr>
            <a:r>
              <a:rPr lang="en-US" sz="1400" dirty="0">
                <a:solidFill>
                  <a:sysClr val="windowText" lastClr="000000"/>
                </a:solidFill>
                <a:latin typeface="Calibri" pitchFamily="34" charset="0"/>
                <a:cs typeface="Calibri" pitchFamily="34" charset="0"/>
              </a:rPr>
              <a:t>Multiprogramming was introduced to run several programs at the same </a:t>
            </a:r>
            <a:r>
              <a:rPr lang="en-US" sz="1400" dirty="0" smtClean="0">
                <a:solidFill>
                  <a:sysClr val="windowText" lastClr="000000"/>
                </a:solidFill>
                <a:latin typeface="Calibri" pitchFamily="34" charset="0"/>
                <a:cs typeface="Calibri" pitchFamily="34" charset="0"/>
              </a:rPr>
              <a:t>time</a:t>
            </a:r>
          </a:p>
          <a:p>
            <a:pPr marL="777240" lvl="1" indent="-320040" latinLnBrk="0">
              <a:spcBef>
                <a:spcPts val="700"/>
              </a:spcBef>
              <a:buClr>
                <a:srgbClr val="DD8047"/>
              </a:buClr>
              <a:buSzPct val="60000"/>
              <a:buFont typeface="Wingdings" panose="05000000000000000000" pitchFamily="2" charset="2"/>
              <a:buChar char="v"/>
            </a:pPr>
            <a:r>
              <a:rPr lang="en-US" sz="1400" dirty="0">
                <a:solidFill>
                  <a:sysClr val="windowText" lastClr="000000"/>
                </a:solidFill>
                <a:latin typeface="Calibri" pitchFamily="34" charset="0"/>
                <a:cs typeface="Calibri" pitchFamily="34" charset="0"/>
              </a:rPr>
              <a:t>The processor should be kept busy for most of the time by switching its attention from one program to </a:t>
            </a:r>
            <a:r>
              <a:rPr lang="en-US" sz="1400" dirty="0" smtClean="0">
                <a:solidFill>
                  <a:sysClr val="windowText" lastClr="000000"/>
                </a:solidFill>
                <a:latin typeface="Calibri" pitchFamily="34" charset="0"/>
                <a:cs typeface="Calibri" pitchFamily="34" charset="0"/>
              </a:rPr>
              <a:t>another</a:t>
            </a:r>
          </a:p>
          <a:p>
            <a:pPr marL="320040" indent="-320040" latinLnBrk="0">
              <a:spcBef>
                <a:spcPts val="700"/>
              </a:spcBef>
              <a:buClr>
                <a:srgbClr val="DD8047"/>
              </a:buClr>
              <a:buSzPct val="60000"/>
              <a:buFont typeface="Wingdings" panose="05000000000000000000" pitchFamily="2" charset="2"/>
              <a:buChar char="v"/>
            </a:pPr>
            <a:r>
              <a:rPr lang="en-US" sz="1400" dirty="0" smtClean="0">
                <a:solidFill>
                  <a:sysClr val="windowText" lastClr="000000"/>
                </a:solidFill>
                <a:latin typeface="Calibri" pitchFamily="34" charset="0"/>
                <a:cs typeface="Calibri" pitchFamily="34" charset="0"/>
              </a:rPr>
              <a:t>Fist </a:t>
            </a:r>
            <a:r>
              <a:rPr lang="en-US" sz="1400" dirty="0">
                <a:solidFill>
                  <a:sysClr val="windowText" lastClr="000000"/>
                </a:solidFill>
                <a:latin typeface="Calibri" pitchFamily="34" charset="0"/>
                <a:cs typeface="Calibri" pitchFamily="34" charset="0"/>
              </a:rPr>
              <a:t>time sharing system (support multiple interactive users) was developed at MIT</a:t>
            </a:r>
          </a:p>
          <a:p>
            <a:pPr marL="320040" indent="-320040" latinLnBrk="0">
              <a:spcBef>
                <a:spcPts val="700"/>
              </a:spcBef>
              <a:buClr>
                <a:srgbClr val="DD8047"/>
              </a:buClr>
              <a:buSzPct val="60000"/>
              <a:buFont typeface="Wingdings" panose="05000000000000000000" pitchFamily="2" charset="2"/>
              <a:buChar char="v"/>
            </a:pPr>
            <a:r>
              <a:rPr lang="en-US" sz="1400" dirty="0">
                <a:solidFill>
                  <a:sysClr val="windowText" lastClr="000000"/>
                </a:solidFill>
                <a:latin typeface="Calibri" pitchFamily="34" charset="0"/>
                <a:cs typeface="Calibri" pitchFamily="34" charset="0"/>
              </a:rPr>
              <a:t>Mini Computer took place having multi-user OS</a:t>
            </a:r>
          </a:p>
          <a:p>
            <a:pPr marL="320040" indent="-320040" latinLnBrk="0">
              <a:spcBef>
                <a:spcPts val="700"/>
              </a:spcBef>
              <a:buClr>
                <a:srgbClr val="DD8047"/>
              </a:buClr>
              <a:buSzPct val="60000"/>
              <a:buFont typeface="Wingdings" panose="05000000000000000000" pitchFamily="2" charset="2"/>
              <a:buChar char="v"/>
            </a:pPr>
            <a:r>
              <a:rPr lang="en-US" sz="1400" dirty="0">
                <a:solidFill>
                  <a:sysClr val="windowText" lastClr="000000"/>
                </a:solidFill>
                <a:latin typeface="Calibri" pitchFamily="34" charset="0"/>
                <a:cs typeface="Calibri" pitchFamily="34" charset="0"/>
              </a:rPr>
              <a:t>Spooling (Simultaneous Peripheral Operation On-line) technique was introduced </a:t>
            </a:r>
          </a:p>
          <a:p>
            <a:pPr marL="777240" lvl="1" indent="-320040" latinLnBrk="0">
              <a:spcBef>
                <a:spcPts val="700"/>
              </a:spcBef>
              <a:buClr>
                <a:srgbClr val="DD8047"/>
              </a:buClr>
              <a:buSzPct val="60000"/>
              <a:buFont typeface="Wingdings" panose="05000000000000000000" pitchFamily="2" charset="2"/>
              <a:buChar char="v"/>
            </a:pPr>
            <a:r>
              <a:rPr lang="en-US" sz="1400" dirty="0">
                <a:solidFill>
                  <a:sysClr val="windowText" lastClr="000000"/>
                </a:solidFill>
                <a:latin typeface="Calibri" pitchFamily="34" charset="0"/>
                <a:cs typeface="Calibri" pitchFamily="34" charset="0"/>
              </a:rPr>
              <a:t>it is used to absorb surplus processor time by performing I/O transfers for other jobs</a:t>
            </a:r>
          </a:p>
          <a:p>
            <a:pPr marL="320040" indent="-320040" latinLnBrk="0">
              <a:spcBef>
                <a:spcPts val="700"/>
              </a:spcBef>
              <a:buClr>
                <a:srgbClr val="DD8047"/>
              </a:buClr>
              <a:buSzPct val="60000"/>
              <a:buFont typeface="Wingdings" panose="05000000000000000000" pitchFamily="2" charset="2"/>
              <a:buChar char="v"/>
            </a:pPr>
            <a:endParaRPr lang="en-US" sz="1400" dirty="0" smtClean="0">
              <a:solidFill>
                <a:sysClr val="windowText" lastClr="000000"/>
              </a:solidFill>
              <a:latin typeface="Calibri" pitchFamily="34" charset="0"/>
              <a:cs typeface="Calibri" pitchFamily="34" charset="0"/>
            </a:endParaRPr>
          </a:p>
        </p:txBody>
      </p:sp>
      <p:sp>
        <p:nvSpPr>
          <p:cNvPr id="8" name="Title 1"/>
          <p:cNvSpPr>
            <a:spLocks noGrp="1"/>
          </p:cNvSpPr>
          <p:nvPr>
            <p:ph type="title"/>
          </p:nvPr>
        </p:nvSpPr>
        <p:spPr/>
        <p:txBody>
          <a:bodyPr/>
          <a:lstStyle/>
          <a:p>
            <a:r>
              <a:rPr lang="en-US" dirty="0"/>
              <a:t>Evolution of Operating Systems</a:t>
            </a:r>
          </a:p>
        </p:txBody>
      </p:sp>
    </p:spTree>
    <p:extLst>
      <p:ext uri="{BB962C8B-B14F-4D97-AF65-F5344CB8AC3E}">
        <p14:creationId xmlns:p14="http://schemas.microsoft.com/office/powerpoint/2010/main" val="2831109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Operating Systems</a:t>
            </a:r>
            <a:endParaRPr lang="ko-KR" altLang="en-US" dirty="0"/>
          </a:p>
        </p:txBody>
      </p:sp>
      <p:sp>
        <p:nvSpPr>
          <p:cNvPr id="6" name="Rectangle 5"/>
          <p:cNvSpPr/>
          <p:nvPr/>
        </p:nvSpPr>
        <p:spPr>
          <a:xfrm>
            <a:off x="1547664" y="1635646"/>
            <a:ext cx="7272808" cy="2585323"/>
          </a:xfrm>
          <a:prstGeom prst="rect">
            <a:avLst/>
          </a:prstGeom>
        </p:spPr>
        <p:txBody>
          <a:bodyPr wrap="square">
            <a:spAutoFit/>
          </a:bodyPr>
          <a:lstStyle/>
          <a:p>
            <a:r>
              <a:rPr lang="en-US" dirty="0"/>
              <a:t>With the passage of time operating systems are divided into different categories. They can be categories as </a:t>
            </a:r>
            <a:r>
              <a:rPr lang="en-US" dirty="0" smtClean="0"/>
              <a:t>follows</a:t>
            </a:r>
          </a:p>
          <a:p>
            <a:endParaRPr lang="en-US" dirty="0"/>
          </a:p>
          <a:p>
            <a:pPr marL="742950" lvl="1" indent="-285750">
              <a:buFont typeface="Wingdings" panose="05000000000000000000" pitchFamily="2" charset="2"/>
              <a:buChar char="v"/>
            </a:pPr>
            <a:r>
              <a:rPr lang="en-US" dirty="0"/>
              <a:t>Single User OS	</a:t>
            </a:r>
          </a:p>
          <a:p>
            <a:pPr marL="742950" lvl="1" indent="-285750">
              <a:buFont typeface="Wingdings" panose="05000000000000000000" pitchFamily="2" charset="2"/>
              <a:buChar char="v"/>
            </a:pPr>
            <a:r>
              <a:rPr lang="en-US" dirty="0"/>
              <a:t>Distributed OS</a:t>
            </a:r>
          </a:p>
          <a:p>
            <a:pPr marL="742950" lvl="1" indent="-285750">
              <a:buFont typeface="Wingdings" panose="05000000000000000000" pitchFamily="2" charset="2"/>
              <a:buChar char="v"/>
            </a:pPr>
            <a:r>
              <a:rPr lang="en-US" dirty="0"/>
              <a:t>Network OS</a:t>
            </a:r>
          </a:p>
          <a:p>
            <a:pPr marL="742950" lvl="1" indent="-285750">
              <a:buFont typeface="Wingdings" panose="05000000000000000000" pitchFamily="2" charset="2"/>
              <a:buChar char="v"/>
            </a:pPr>
            <a:r>
              <a:rPr lang="en-US" dirty="0"/>
              <a:t>Multiprocessor OS</a:t>
            </a:r>
          </a:p>
          <a:p>
            <a:pPr marL="742950" lvl="1" indent="-285750">
              <a:buFont typeface="Wingdings" panose="05000000000000000000" pitchFamily="2" charset="2"/>
              <a:buChar char="v"/>
            </a:pPr>
            <a:r>
              <a:rPr lang="en-US" dirty="0"/>
              <a:t>Real-time OS</a:t>
            </a:r>
          </a:p>
          <a:p>
            <a:pPr marL="742950" lvl="1" indent="-285750">
              <a:buFont typeface="Wingdings" panose="05000000000000000000" pitchFamily="2" charset="2"/>
              <a:buChar char="v"/>
            </a:pPr>
            <a:r>
              <a:rPr lang="en-US" dirty="0"/>
              <a:t>Embedded OS</a:t>
            </a:r>
          </a:p>
        </p:txBody>
      </p:sp>
    </p:spTree>
    <p:extLst>
      <p:ext uri="{BB962C8B-B14F-4D97-AF65-F5344CB8AC3E}">
        <p14:creationId xmlns:p14="http://schemas.microsoft.com/office/powerpoint/2010/main" val="2725900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Operating Systems</a:t>
            </a:r>
          </a:p>
        </p:txBody>
      </p:sp>
      <p:sp>
        <p:nvSpPr>
          <p:cNvPr id="3" name="Rectangle 2"/>
          <p:cNvSpPr/>
          <p:nvPr/>
        </p:nvSpPr>
        <p:spPr>
          <a:xfrm>
            <a:off x="755576" y="802265"/>
            <a:ext cx="6912768" cy="2456057"/>
          </a:xfrm>
          <a:prstGeom prst="rect">
            <a:avLst/>
          </a:prstGeom>
        </p:spPr>
        <p:txBody>
          <a:bodyPr wrap="square">
            <a:spAutoFit/>
          </a:bodyPr>
          <a:lstStyle/>
          <a:p>
            <a:r>
              <a:rPr lang="en-US" sz="1200" b="1" dirty="0"/>
              <a:t>Single User Operating </a:t>
            </a:r>
            <a:r>
              <a:rPr lang="en-US" sz="1200" b="1" dirty="0" smtClean="0"/>
              <a:t>Systems</a:t>
            </a:r>
          </a:p>
          <a:p>
            <a:pPr marL="171450" indent="-171450">
              <a:lnSpc>
                <a:spcPct val="90000"/>
              </a:lnSpc>
              <a:buFont typeface="Wingdings" panose="05000000000000000000" pitchFamily="2" charset="2"/>
              <a:buChar char="v"/>
            </a:pPr>
            <a:r>
              <a:rPr lang="en-US" sz="1200" dirty="0"/>
              <a:t>These types of OS were commonly used with computer systems referred as Personal Computers in 1980s, 1990s and early 2000s</a:t>
            </a:r>
          </a:p>
          <a:p>
            <a:pPr marL="171450" indent="-171450">
              <a:lnSpc>
                <a:spcPct val="90000"/>
              </a:lnSpc>
              <a:buFont typeface="Wingdings" panose="05000000000000000000" pitchFamily="2" charset="2"/>
              <a:buChar char="v"/>
            </a:pPr>
            <a:r>
              <a:rPr lang="en-US" sz="1200" dirty="0"/>
              <a:t>Cheaper OS</a:t>
            </a:r>
          </a:p>
          <a:p>
            <a:pPr marL="171450" indent="-171450">
              <a:lnSpc>
                <a:spcPct val="90000"/>
              </a:lnSpc>
              <a:buFont typeface="Wingdings" panose="05000000000000000000" pitchFamily="2" charset="2"/>
              <a:buChar char="v"/>
            </a:pPr>
            <a:r>
              <a:rPr lang="en-US" sz="1200" dirty="0"/>
              <a:t>Easy to use</a:t>
            </a:r>
          </a:p>
          <a:p>
            <a:pPr marL="171450" indent="-171450">
              <a:lnSpc>
                <a:spcPct val="90000"/>
              </a:lnSpc>
              <a:buFont typeface="Wingdings" panose="05000000000000000000" pitchFamily="2" charset="2"/>
              <a:buChar char="v"/>
            </a:pPr>
            <a:r>
              <a:rPr lang="en-US" sz="1200" dirty="0"/>
              <a:t>May run several different types of operating systems (Windows, </a:t>
            </a:r>
            <a:r>
              <a:rPr lang="en-US" sz="1200" dirty="0" err="1"/>
              <a:t>MacOS</a:t>
            </a:r>
            <a:r>
              <a:rPr lang="en-US" sz="1200" dirty="0"/>
              <a:t>, UNIX, Linux)</a:t>
            </a:r>
          </a:p>
          <a:p>
            <a:pPr marL="171450" indent="-171450">
              <a:lnSpc>
                <a:spcPct val="90000"/>
              </a:lnSpc>
              <a:buFont typeface="Wingdings" panose="05000000000000000000" pitchFamily="2" charset="2"/>
              <a:buChar char="v"/>
            </a:pPr>
            <a:r>
              <a:rPr lang="en-US" sz="1200" dirty="0"/>
              <a:t>Supports multiple applications</a:t>
            </a:r>
          </a:p>
          <a:p>
            <a:pPr marL="628650" lvl="1" indent="-171450">
              <a:lnSpc>
                <a:spcPct val="90000"/>
              </a:lnSpc>
              <a:buFont typeface="Wingdings" panose="05000000000000000000" pitchFamily="2" charset="2"/>
              <a:buChar char="v"/>
            </a:pPr>
            <a:r>
              <a:rPr lang="en-US" sz="1200" dirty="0"/>
              <a:t>not dedicated for one type of application</a:t>
            </a:r>
          </a:p>
          <a:p>
            <a:pPr marL="171450" indent="-171450">
              <a:lnSpc>
                <a:spcPct val="90000"/>
              </a:lnSpc>
              <a:buFont typeface="Wingdings" panose="05000000000000000000" pitchFamily="2" charset="2"/>
              <a:buChar char="v"/>
            </a:pPr>
            <a:r>
              <a:rPr lang="en-US" sz="1200" dirty="0"/>
              <a:t>Have centralized resources</a:t>
            </a:r>
          </a:p>
          <a:p>
            <a:pPr marL="171450" indent="-171450">
              <a:lnSpc>
                <a:spcPct val="90000"/>
              </a:lnSpc>
              <a:buFont typeface="Wingdings" panose="05000000000000000000" pitchFamily="2" charset="2"/>
              <a:buChar char="v"/>
            </a:pPr>
            <a:r>
              <a:rPr lang="en-US" sz="1200" dirty="0"/>
              <a:t>Supports multimedia (images, text, graphics and audio/video)</a:t>
            </a:r>
          </a:p>
          <a:p>
            <a:pPr marL="171450" indent="-171450">
              <a:lnSpc>
                <a:spcPct val="90000"/>
              </a:lnSpc>
              <a:buFont typeface="Wingdings" panose="05000000000000000000" pitchFamily="2" charset="2"/>
              <a:buChar char="v"/>
            </a:pPr>
            <a:r>
              <a:rPr lang="en-US" sz="1200" dirty="0"/>
              <a:t>Example:</a:t>
            </a:r>
          </a:p>
          <a:p>
            <a:pPr marL="628650" lvl="1" indent="-171450">
              <a:lnSpc>
                <a:spcPct val="90000"/>
              </a:lnSpc>
              <a:buFont typeface="Wingdings" panose="05000000000000000000" pitchFamily="2" charset="2"/>
              <a:buChar char="v"/>
            </a:pPr>
            <a:r>
              <a:rPr lang="en-US" sz="1200" dirty="0"/>
              <a:t>Windows 98,ME</a:t>
            </a:r>
          </a:p>
          <a:p>
            <a:pPr marL="628650" lvl="1" indent="-171450">
              <a:lnSpc>
                <a:spcPct val="90000"/>
              </a:lnSpc>
              <a:buFont typeface="Wingdings" panose="05000000000000000000" pitchFamily="2" charset="2"/>
              <a:buChar char="v"/>
            </a:pPr>
            <a:r>
              <a:rPr lang="en-US" sz="1200" dirty="0"/>
              <a:t>Linux</a:t>
            </a:r>
          </a:p>
          <a:p>
            <a:pPr marL="171450" indent="-171450">
              <a:buFont typeface="Wingdings" panose="05000000000000000000" pitchFamily="2" charset="2"/>
              <a:buChar char="v"/>
            </a:pPr>
            <a:endParaRPr lang="en-US" sz="1200" dirty="0"/>
          </a:p>
        </p:txBody>
      </p:sp>
      <p:sp>
        <p:nvSpPr>
          <p:cNvPr id="4" name="Rectangle 3"/>
          <p:cNvSpPr/>
          <p:nvPr/>
        </p:nvSpPr>
        <p:spPr>
          <a:xfrm>
            <a:off x="925885" y="3056775"/>
            <a:ext cx="3744416" cy="2086725"/>
          </a:xfrm>
          <a:prstGeom prst="rect">
            <a:avLst/>
          </a:prstGeom>
        </p:spPr>
        <p:txBody>
          <a:bodyPr wrap="square">
            <a:spAutoFit/>
          </a:bodyPr>
          <a:lstStyle/>
          <a:p>
            <a:pPr>
              <a:lnSpc>
                <a:spcPct val="90000"/>
              </a:lnSpc>
            </a:pPr>
            <a:r>
              <a:rPr lang="en-US" sz="1200" b="1" dirty="0"/>
              <a:t>Network Operating Systems </a:t>
            </a:r>
            <a:r>
              <a:rPr lang="en-US" sz="1200" dirty="0" smtClean="0"/>
              <a:t>are </a:t>
            </a:r>
            <a:r>
              <a:rPr lang="en-US" sz="1200" dirty="0"/>
              <a:t>used to connect more than one computer</a:t>
            </a:r>
          </a:p>
          <a:p>
            <a:pPr marL="628650" lvl="1" indent="-171450">
              <a:lnSpc>
                <a:spcPct val="90000"/>
              </a:lnSpc>
              <a:buFont typeface="Wingdings" panose="05000000000000000000" pitchFamily="2" charset="2"/>
              <a:buChar char="v"/>
            </a:pPr>
            <a:r>
              <a:rPr lang="en-US" sz="1200" dirty="0"/>
              <a:t>User can login to a remote computer, to share its resources</a:t>
            </a:r>
          </a:p>
          <a:p>
            <a:pPr marL="171450" indent="-171450">
              <a:lnSpc>
                <a:spcPct val="90000"/>
              </a:lnSpc>
              <a:buFont typeface="Wingdings" panose="05000000000000000000" pitchFamily="2" charset="2"/>
              <a:buChar char="v"/>
            </a:pPr>
            <a:r>
              <a:rPr lang="en-US" sz="1200" dirty="0"/>
              <a:t>Network OS does not follow any transparency (e.g. location, migration)</a:t>
            </a:r>
          </a:p>
          <a:p>
            <a:pPr marL="628650" lvl="1" indent="-171450">
              <a:lnSpc>
                <a:spcPct val="90000"/>
              </a:lnSpc>
              <a:buFont typeface="Wingdings" panose="05000000000000000000" pitchFamily="2" charset="2"/>
              <a:buChar char="v"/>
            </a:pPr>
            <a:r>
              <a:rPr lang="en-US" sz="1200" dirty="0"/>
              <a:t>Every operation has to be explicitly specified by the user</a:t>
            </a:r>
          </a:p>
          <a:p>
            <a:pPr marL="171450" indent="-171450">
              <a:lnSpc>
                <a:spcPct val="90000"/>
              </a:lnSpc>
              <a:buFont typeface="Wingdings" panose="05000000000000000000" pitchFamily="2" charset="2"/>
              <a:buChar char="v"/>
            </a:pPr>
            <a:r>
              <a:rPr lang="en-US" sz="1200" dirty="0"/>
              <a:t>User knows where his job is processing</a:t>
            </a:r>
          </a:p>
          <a:p>
            <a:pPr marL="171450" indent="-171450">
              <a:lnSpc>
                <a:spcPct val="90000"/>
              </a:lnSpc>
              <a:buFont typeface="Wingdings" panose="05000000000000000000" pitchFamily="2" charset="2"/>
              <a:buChar char="v"/>
            </a:pPr>
            <a:r>
              <a:rPr lang="en-US" sz="1200" dirty="0"/>
              <a:t>Examples:</a:t>
            </a:r>
          </a:p>
          <a:p>
            <a:pPr marL="628650" lvl="1" indent="-171450">
              <a:lnSpc>
                <a:spcPct val="90000"/>
              </a:lnSpc>
              <a:buFont typeface="Wingdings" panose="05000000000000000000" pitchFamily="2" charset="2"/>
              <a:buChar char="v"/>
            </a:pPr>
            <a:r>
              <a:rPr lang="en-US" sz="1200" dirty="0"/>
              <a:t>Windows NT</a:t>
            </a:r>
          </a:p>
          <a:p>
            <a:pPr marL="628650" lvl="1" indent="-171450">
              <a:lnSpc>
                <a:spcPct val="90000"/>
              </a:lnSpc>
              <a:buFont typeface="Wingdings" panose="05000000000000000000" pitchFamily="2" charset="2"/>
              <a:buChar char="v"/>
            </a:pPr>
            <a:r>
              <a:rPr lang="en-US" sz="1200" dirty="0"/>
              <a:t>Sun Solaris</a:t>
            </a:r>
          </a:p>
        </p:txBody>
      </p:sp>
      <p:sp>
        <p:nvSpPr>
          <p:cNvPr id="5" name="Rectangle 4"/>
          <p:cNvSpPr/>
          <p:nvPr/>
        </p:nvSpPr>
        <p:spPr>
          <a:xfrm>
            <a:off x="4595366" y="3056775"/>
            <a:ext cx="4572000" cy="1754326"/>
          </a:xfrm>
          <a:prstGeom prst="rect">
            <a:avLst/>
          </a:prstGeom>
        </p:spPr>
        <p:txBody>
          <a:bodyPr>
            <a:spAutoFit/>
          </a:bodyPr>
          <a:lstStyle/>
          <a:p>
            <a:pPr marL="171450" indent="-171450">
              <a:lnSpc>
                <a:spcPct val="90000"/>
              </a:lnSpc>
              <a:buFont typeface="Wingdings" panose="05000000000000000000" pitchFamily="2" charset="2"/>
              <a:buChar char="v"/>
            </a:pPr>
            <a:r>
              <a:rPr lang="en-US" sz="1200" b="1" dirty="0"/>
              <a:t>Distribute computation </a:t>
            </a:r>
            <a:r>
              <a:rPr lang="en-US" sz="1200" dirty="0"/>
              <a:t>among several physical processors</a:t>
            </a:r>
          </a:p>
          <a:p>
            <a:pPr marL="171450" indent="-171450">
              <a:lnSpc>
                <a:spcPct val="90000"/>
              </a:lnSpc>
              <a:buFont typeface="Wingdings" panose="05000000000000000000" pitchFamily="2" charset="2"/>
              <a:buChar char="v"/>
            </a:pPr>
            <a:r>
              <a:rPr lang="en-US" sz="1200" dirty="0"/>
              <a:t>Follows the transparencies</a:t>
            </a:r>
          </a:p>
          <a:p>
            <a:pPr marL="171450" indent="-171450">
              <a:lnSpc>
                <a:spcPct val="90000"/>
              </a:lnSpc>
              <a:buFont typeface="Wingdings" panose="05000000000000000000" pitchFamily="2" charset="2"/>
              <a:buChar char="v"/>
            </a:pPr>
            <a:r>
              <a:rPr lang="en-US" sz="1200" dirty="0"/>
              <a:t>Requires networking infrastructure</a:t>
            </a:r>
          </a:p>
          <a:p>
            <a:pPr marL="628650" lvl="1" indent="-171450">
              <a:lnSpc>
                <a:spcPct val="90000"/>
              </a:lnSpc>
              <a:buFont typeface="Wingdings" panose="05000000000000000000" pitchFamily="2" charset="2"/>
              <a:buChar char="v"/>
            </a:pPr>
            <a:r>
              <a:rPr lang="en-US" sz="1200" dirty="0"/>
              <a:t>Local area </a:t>
            </a:r>
            <a:r>
              <a:rPr lang="en-US" sz="1200" dirty="0" smtClean="0"/>
              <a:t>networks(LAN</a:t>
            </a:r>
            <a:r>
              <a:rPr lang="en-US" sz="1200" dirty="0"/>
              <a:t>) </a:t>
            </a:r>
            <a:r>
              <a:rPr lang="en-US" sz="1200" dirty="0" smtClean="0"/>
              <a:t>&amp; </a:t>
            </a:r>
            <a:r>
              <a:rPr lang="en-US" sz="1200" dirty="0"/>
              <a:t>Wide area </a:t>
            </a:r>
            <a:r>
              <a:rPr lang="en-US" sz="1200" dirty="0" smtClean="0"/>
              <a:t>networks(WAN</a:t>
            </a:r>
            <a:r>
              <a:rPr lang="en-US" sz="1200" dirty="0"/>
              <a:t>)</a:t>
            </a:r>
          </a:p>
          <a:p>
            <a:pPr marL="171450" indent="-171450">
              <a:lnSpc>
                <a:spcPct val="90000"/>
              </a:lnSpc>
              <a:buFont typeface="Wingdings" panose="05000000000000000000" pitchFamily="2" charset="2"/>
              <a:buChar char="v"/>
            </a:pPr>
            <a:r>
              <a:rPr lang="en-US" sz="1200" dirty="0"/>
              <a:t>May be either client-server or peer-to-peer systems</a:t>
            </a:r>
          </a:p>
          <a:p>
            <a:pPr marL="171450" indent="-171450">
              <a:lnSpc>
                <a:spcPct val="90000"/>
              </a:lnSpc>
              <a:buFont typeface="Wingdings" panose="05000000000000000000" pitchFamily="2" charset="2"/>
              <a:buChar char="v"/>
            </a:pPr>
            <a:r>
              <a:rPr lang="en-US" sz="1200" dirty="0"/>
              <a:t>Main features of Distributed System</a:t>
            </a:r>
          </a:p>
          <a:p>
            <a:pPr marL="628650" lvl="1" indent="-171450">
              <a:lnSpc>
                <a:spcPct val="90000"/>
              </a:lnSpc>
              <a:buFont typeface="Wingdings" panose="05000000000000000000" pitchFamily="2" charset="2"/>
              <a:buChar char="v"/>
            </a:pPr>
            <a:r>
              <a:rPr lang="en-US" sz="1200" dirty="0"/>
              <a:t>Resource sharing</a:t>
            </a:r>
          </a:p>
          <a:p>
            <a:pPr marL="628650" lvl="1" indent="-171450">
              <a:lnSpc>
                <a:spcPct val="90000"/>
              </a:lnSpc>
              <a:buFont typeface="Wingdings" panose="05000000000000000000" pitchFamily="2" charset="2"/>
              <a:buChar char="v"/>
            </a:pPr>
            <a:r>
              <a:rPr lang="en-US" sz="1200" dirty="0"/>
              <a:t>Computation speed up</a:t>
            </a:r>
          </a:p>
          <a:p>
            <a:pPr marL="628650" lvl="1" indent="-171450">
              <a:lnSpc>
                <a:spcPct val="90000"/>
              </a:lnSpc>
              <a:buFont typeface="Wingdings" panose="05000000000000000000" pitchFamily="2" charset="2"/>
              <a:buChar char="v"/>
            </a:pPr>
            <a:r>
              <a:rPr lang="en-US" sz="1200" dirty="0"/>
              <a:t>Reliability</a:t>
            </a:r>
          </a:p>
          <a:p>
            <a:pPr marL="628650" lvl="1" indent="-171450">
              <a:lnSpc>
                <a:spcPct val="90000"/>
              </a:lnSpc>
              <a:buFont typeface="Wingdings" panose="05000000000000000000" pitchFamily="2" charset="2"/>
              <a:buChar char="v"/>
            </a:pPr>
            <a:r>
              <a:rPr lang="en-US" sz="1200" dirty="0"/>
              <a:t>Communication</a:t>
            </a:r>
          </a:p>
        </p:txBody>
      </p:sp>
    </p:spTree>
    <p:extLst>
      <p:ext uri="{BB962C8B-B14F-4D97-AF65-F5344CB8AC3E}">
        <p14:creationId xmlns:p14="http://schemas.microsoft.com/office/powerpoint/2010/main" val="3329129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Operating Systems</a:t>
            </a:r>
          </a:p>
        </p:txBody>
      </p:sp>
      <p:sp>
        <p:nvSpPr>
          <p:cNvPr id="6" name="Rectangle 5"/>
          <p:cNvSpPr/>
          <p:nvPr/>
        </p:nvSpPr>
        <p:spPr>
          <a:xfrm>
            <a:off x="4725046" y="2045511"/>
            <a:ext cx="4418954" cy="2456057"/>
          </a:xfrm>
          <a:prstGeom prst="rect">
            <a:avLst/>
          </a:prstGeom>
        </p:spPr>
        <p:txBody>
          <a:bodyPr wrap="square">
            <a:spAutoFit/>
          </a:bodyPr>
          <a:lstStyle/>
          <a:p>
            <a:pPr marL="171450" indent="-171450">
              <a:lnSpc>
                <a:spcPct val="80000"/>
              </a:lnSpc>
              <a:buFont typeface="Wingdings" panose="05000000000000000000" pitchFamily="2" charset="2"/>
              <a:buChar char="v"/>
            </a:pPr>
            <a:r>
              <a:rPr lang="en-US" sz="1200" dirty="0"/>
              <a:t>Two types of </a:t>
            </a:r>
            <a:r>
              <a:rPr lang="en-US" sz="1200" b="1" dirty="0"/>
              <a:t>Distributed OS</a:t>
            </a:r>
          </a:p>
          <a:p>
            <a:pPr marL="628650" lvl="1" indent="-171450">
              <a:lnSpc>
                <a:spcPct val="80000"/>
              </a:lnSpc>
              <a:buFont typeface="Wingdings" panose="05000000000000000000" pitchFamily="2" charset="2"/>
              <a:buChar char="v"/>
            </a:pPr>
            <a:r>
              <a:rPr lang="en-US" sz="1200" dirty="0"/>
              <a:t>Tightly coupled DOS</a:t>
            </a:r>
          </a:p>
          <a:p>
            <a:pPr marL="1085850" lvl="2" indent="-171450">
              <a:lnSpc>
                <a:spcPct val="80000"/>
              </a:lnSpc>
              <a:buFont typeface="Wingdings" panose="05000000000000000000" pitchFamily="2" charset="2"/>
              <a:buChar char="v"/>
            </a:pPr>
            <a:r>
              <a:rPr lang="en-US" sz="1200" dirty="0"/>
              <a:t>Multiprocessor system</a:t>
            </a:r>
          </a:p>
          <a:p>
            <a:pPr marL="1085850" lvl="2" indent="-171450">
              <a:lnSpc>
                <a:spcPct val="80000"/>
              </a:lnSpc>
              <a:buFont typeface="Wingdings" panose="05000000000000000000" pitchFamily="2" charset="2"/>
              <a:buChar char="v"/>
            </a:pPr>
            <a:r>
              <a:rPr lang="en-US" sz="1200" dirty="0"/>
              <a:t>Processor share memory</a:t>
            </a:r>
          </a:p>
          <a:p>
            <a:pPr marL="1543050" lvl="3" indent="-171450">
              <a:lnSpc>
                <a:spcPct val="80000"/>
              </a:lnSpc>
              <a:buFont typeface="Wingdings" panose="05000000000000000000" pitchFamily="2" charset="2"/>
              <a:buChar char="v"/>
            </a:pPr>
            <a:r>
              <a:rPr lang="en-US" sz="1200" dirty="0"/>
              <a:t>Communication takes place through memory</a:t>
            </a:r>
          </a:p>
          <a:p>
            <a:pPr marL="628650" lvl="1" indent="-171450">
              <a:lnSpc>
                <a:spcPct val="80000"/>
              </a:lnSpc>
              <a:buFont typeface="Wingdings" panose="05000000000000000000" pitchFamily="2" charset="2"/>
              <a:buChar char="v"/>
            </a:pPr>
            <a:r>
              <a:rPr lang="en-US" sz="1200" dirty="0"/>
              <a:t>Loosely coupled DOS</a:t>
            </a:r>
          </a:p>
          <a:p>
            <a:pPr marL="1085850" lvl="2" indent="-171450">
              <a:lnSpc>
                <a:spcPct val="80000"/>
              </a:lnSpc>
              <a:buFont typeface="Wingdings" panose="05000000000000000000" pitchFamily="2" charset="2"/>
              <a:buChar char="v"/>
            </a:pPr>
            <a:r>
              <a:rPr lang="en-US" sz="1200" dirty="0"/>
              <a:t>Single processor system</a:t>
            </a:r>
          </a:p>
          <a:p>
            <a:pPr marL="1085850" lvl="2" indent="-171450">
              <a:lnSpc>
                <a:spcPct val="80000"/>
              </a:lnSpc>
              <a:buFont typeface="Wingdings" panose="05000000000000000000" pitchFamily="2" charset="2"/>
              <a:buChar char="v"/>
            </a:pPr>
            <a:r>
              <a:rPr lang="en-US" sz="1200" dirty="0"/>
              <a:t>Clusters of workstations</a:t>
            </a:r>
          </a:p>
          <a:p>
            <a:pPr marL="1543050" lvl="3" indent="-171450">
              <a:lnSpc>
                <a:spcPct val="80000"/>
              </a:lnSpc>
              <a:buFont typeface="Wingdings" panose="05000000000000000000" pitchFamily="2" charset="2"/>
              <a:buChar char="v"/>
            </a:pPr>
            <a:r>
              <a:rPr lang="en-US" sz="1200" dirty="0"/>
              <a:t>Do not communicate via memory</a:t>
            </a:r>
          </a:p>
          <a:p>
            <a:pPr marL="1543050" lvl="3" indent="-171450">
              <a:lnSpc>
                <a:spcPct val="80000"/>
              </a:lnSpc>
              <a:buFont typeface="Wingdings" panose="05000000000000000000" pitchFamily="2" charset="2"/>
              <a:buChar char="v"/>
            </a:pPr>
            <a:r>
              <a:rPr lang="en-US" sz="1200" dirty="0"/>
              <a:t>Communicate via high speed buses, telephone lines</a:t>
            </a:r>
          </a:p>
          <a:p>
            <a:pPr marL="171450" indent="-171450">
              <a:lnSpc>
                <a:spcPct val="80000"/>
              </a:lnSpc>
              <a:buFont typeface="Wingdings" panose="05000000000000000000" pitchFamily="2" charset="2"/>
              <a:buChar char="v"/>
            </a:pPr>
            <a:r>
              <a:rPr lang="en-US" sz="1200" dirty="0"/>
              <a:t>Examples:</a:t>
            </a:r>
          </a:p>
          <a:p>
            <a:pPr marL="628650" lvl="1" indent="-171450">
              <a:lnSpc>
                <a:spcPct val="80000"/>
              </a:lnSpc>
              <a:buFont typeface="Wingdings" panose="05000000000000000000" pitchFamily="2" charset="2"/>
              <a:buChar char="v"/>
            </a:pPr>
            <a:r>
              <a:rPr lang="en-US" sz="1200" dirty="0"/>
              <a:t>Windows 2000</a:t>
            </a:r>
          </a:p>
          <a:p>
            <a:pPr marL="628650" lvl="1" indent="-171450">
              <a:lnSpc>
                <a:spcPct val="80000"/>
              </a:lnSpc>
              <a:buFont typeface="Wingdings" panose="05000000000000000000" pitchFamily="2" charset="2"/>
              <a:buChar char="v"/>
            </a:pPr>
            <a:r>
              <a:rPr lang="en-US" sz="1200" dirty="0"/>
              <a:t>Linux</a:t>
            </a:r>
          </a:p>
          <a:p>
            <a:pPr marL="628650" lvl="1" indent="-171450">
              <a:lnSpc>
                <a:spcPct val="80000"/>
              </a:lnSpc>
              <a:buFont typeface="Wingdings" panose="05000000000000000000" pitchFamily="2" charset="2"/>
              <a:buChar char="v"/>
            </a:pPr>
            <a:r>
              <a:rPr lang="en-US" sz="1200" dirty="0"/>
              <a:t>Unix</a:t>
            </a:r>
          </a:p>
        </p:txBody>
      </p:sp>
      <p:sp>
        <p:nvSpPr>
          <p:cNvPr id="7" name="Rectangle 3"/>
          <p:cNvSpPr txBox="1">
            <a:spLocks noChangeArrowheads="1"/>
          </p:cNvSpPr>
          <p:nvPr/>
        </p:nvSpPr>
        <p:spPr>
          <a:xfrm>
            <a:off x="899592" y="3723878"/>
            <a:ext cx="4104456" cy="1096042"/>
          </a:xfrm>
          <a:prstGeom prst="rect">
            <a:avLst/>
          </a:prstGeom>
        </p:spPr>
        <p:txBody>
          <a:bodyP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1200" b="1" dirty="0" smtClean="0"/>
              <a:t>Multiprocessor Operating system</a:t>
            </a:r>
          </a:p>
          <a:p>
            <a:pPr>
              <a:lnSpc>
                <a:spcPct val="90000"/>
              </a:lnSpc>
              <a:buFont typeface="Wingdings" panose="05000000000000000000" pitchFamily="2" charset="2"/>
              <a:buChar char="v"/>
            </a:pPr>
            <a:r>
              <a:rPr lang="en-US" sz="1200" dirty="0" smtClean="0"/>
              <a:t>These are actually distributed operating systems which run on machines having more than one processor</a:t>
            </a:r>
          </a:p>
          <a:p>
            <a:pPr>
              <a:lnSpc>
                <a:spcPct val="90000"/>
              </a:lnSpc>
              <a:buFont typeface="Wingdings" panose="05000000000000000000" pitchFamily="2" charset="2"/>
              <a:buChar char="v"/>
            </a:pPr>
            <a:r>
              <a:rPr lang="en-US" sz="1200" dirty="0" smtClean="0"/>
              <a:t>Communication is done via shared memory through message passing, pipes etc.</a:t>
            </a:r>
            <a:endParaRPr lang="en-US" sz="1200" dirty="0"/>
          </a:p>
        </p:txBody>
      </p:sp>
      <p:sp>
        <p:nvSpPr>
          <p:cNvPr id="10" name="Rectangle 9"/>
          <p:cNvSpPr/>
          <p:nvPr/>
        </p:nvSpPr>
        <p:spPr>
          <a:xfrm>
            <a:off x="1187624" y="699542"/>
            <a:ext cx="6192688" cy="2123658"/>
          </a:xfrm>
          <a:prstGeom prst="rect">
            <a:avLst/>
          </a:prstGeom>
        </p:spPr>
        <p:txBody>
          <a:bodyPr wrap="square">
            <a:spAutoFit/>
          </a:bodyPr>
          <a:lstStyle/>
          <a:p>
            <a:r>
              <a:rPr lang="en-US" sz="1200" b="1" dirty="0" smtClean="0"/>
              <a:t>Embedded OS</a:t>
            </a:r>
          </a:p>
          <a:p>
            <a:r>
              <a:rPr lang="en-US" sz="1200" dirty="0" smtClean="0"/>
              <a:t>These </a:t>
            </a:r>
            <a:r>
              <a:rPr lang="en-US" sz="1200" dirty="0"/>
              <a:t>operating systems are dedicated for devices</a:t>
            </a:r>
          </a:p>
          <a:p>
            <a:r>
              <a:rPr lang="en-US" sz="1200" dirty="0"/>
              <a:t>These are normally built-in with devices</a:t>
            </a:r>
          </a:p>
          <a:p>
            <a:r>
              <a:rPr lang="en-US" sz="1200" dirty="0"/>
              <a:t>Example:</a:t>
            </a:r>
          </a:p>
          <a:p>
            <a:pPr lvl="1"/>
            <a:r>
              <a:rPr lang="en-US" sz="1200" dirty="0"/>
              <a:t>Mobile set OS</a:t>
            </a:r>
          </a:p>
          <a:p>
            <a:pPr lvl="1"/>
            <a:r>
              <a:rPr lang="en-US" sz="1200" dirty="0"/>
              <a:t>PDA OS ( personal digital assistant, a handheld device that combines computing, telephone/fax, Internet and networking features.)</a:t>
            </a:r>
          </a:p>
          <a:p>
            <a:r>
              <a:rPr lang="en-US" sz="1200" dirty="0"/>
              <a:t>Issues:</a:t>
            </a:r>
          </a:p>
          <a:p>
            <a:pPr lvl="1"/>
            <a:r>
              <a:rPr lang="en-US" sz="1200" dirty="0"/>
              <a:t>Limited memory</a:t>
            </a:r>
          </a:p>
          <a:p>
            <a:pPr lvl="1"/>
            <a:r>
              <a:rPr lang="en-US" sz="1200" dirty="0"/>
              <a:t>Slow processors</a:t>
            </a:r>
          </a:p>
          <a:p>
            <a:pPr lvl="1"/>
            <a:r>
              <a:rPr lang="en-US" sz="1200" dirty="0"/>
              <a:t>Small display screens</a:t>
            </a:r>
          </a:p>
        </p:txBody>
      </p:sp>
    </p:spTree>
    <p:extLst>
      <p:ext uri="{BB962C8B-B14F-4D97-AF65-F5344CB8AC3E}">
        <p14:creationId xmlns:p14="http://schemas.microsoft.com/office/powerpoint/2010/main" val="823328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Operating Systems</a:t>
            </a:r>
          </a:p>
        </p:txBody>
      </p:sp>
      <p:sp>
        <p:nvSpPr>
          <p:cNvPr id="8" name="Rectangle 7"/>
          <p:cNvSpPr/>
          <p:nvPr/>
        </p:nvSpPr>
        <p:spPr>
          <a:xfrm>
            <a:off x="1259632" y="1203598"/>
            <a:ext cx="7812360" cy="3342453"/>
          </a:xfrm>
          <a:prstGeom prst="rect">
            <a:avLst/>
          </a:prstGeom>
        </p:spPr>
        <p:txBody>
          <a:bodyPr wrap="square">
            <a:spAutoFit/>
          </a:bodyPr>
          <a:lstStyle/>
          <a:p>
            <a:pPr marL="342900" indent="-342900" algn="just">
              <a:lnSpc>
                <a:spcPct val="80000"/>
              </a:lnSpc>
              <a:buFont typeface="Wingdings" panose="05000000000000000000" pitchFamily="2" charset="2"/>
              <a:buChar char="v"/>
            </a:pPr>
            <a:r>
              <a:rPr lang="en-US" sz="1200" dirty="0"/>
              <a:t>These OS run on </a:t>
            </a:r>
            <a:r>
              <a:rPr lang="en-US" sz="1200" b="1" dirty="0"/>
              <a:t>Real-time systems</a:t>
            </a:r>
          </a:p>
          <a:p>
            <a:pPr marL="342900" indent="-342900" algn="just">
              <a:lnSpc>
                <a:spcPct val="80000"/>
              </a:lnSpc>
              <a:buFont typeface="Wingdings" panose="05000000000000000000" pitchFamily="2" charset="2"/>
              <a:buChar char="v"/>
            </a:pPr>
            <a:r>
              <a:rPr lang="en-US" sz="1200" dirty="0"/>
              <a:t>Very fast operating system</a:t>
            </a:r>
          </a:p>
          <a:p>
            <a:pPr marL="342900" indent="-342900" algn="just">
              <a:lnSpc>
                <a:spcPct val="80000"/>
              </a:lnSpc>
              <a:buFont typeface="Wingdings" panose="05000000000000000000" pitchFamily="2" charset="2"/>
              <a:buChar char="v"/>
            </a:pPr>
            <a:r>
              <a:rPr lang="en-US" sz="1200" dirty="0"/>
              <a:t>Normally designed for a set of specific applications</a:t>
            </a:r>
          </a:p>
          <a:p>
            <a:pPr marL="342900" indent="-342900" algn="just">
              <a:lnSpc>
                <a:spcPct val="80000"/>
              </a:lnSpc>
              <a:buFont typeface="Wingdings" panose="05000000000000000000" pitchFamily="2" charset="2"/>
              <a:buChar char="v"/>
            </a:pPr>
            <a:r>
              <a:rPr lang="en-US" sz="1200" dirty="0"/>
              <a:t>A real-time system is any information processing system which has to respond to externally generated input stimuli within a finite and specified period</a:t>
            </a:r>
          </a:p>
          <a:p>
            <a:pPr marL="800100" lvl="1" indent="-342900" algn="just">
              <a:lnSpc>
                <a:spcPct val="80000"/>
              </a:lnSpc>
              <a:buFont typeface="Wingdings" panose="05000000000000000000" pitchFamily="2" charset="2"/>
              <a:buChar char="v"/>
            </a:pPr>
            <a:r>
              <a:rPr lang="en-US" sz="1200" dirty="0"/>
              <a:t>the correctness depends not only on the logical result but also the time it was delivered</a:t>
            </a:r>
          </a:p>
          <a:p>
            <a:pPr marL="800100" lvl="1" indent="-342900" algn="just">
              <a:lnSpc>
                <a:spcPct val="80000"/>
              </a:lnSpc>
              <a:buFont typeface="Wingdings" panose="05000000000000000000" pitchFamily="2" charset="2"/>
              <a:buChar char="v"/>
            </a:pPr>
            <a:r>
              <a:rPr lang="en-US" sz="1200" dirty="0"/>
              <a:t>failure to respond is as bad as the wrong response</a:t>
            </a:r>
          </a:p>
          <a:p>
            <a:pPr marL="342900" indent="-342900" algn="just">
              <a:lnSpc>
                <a:spcPct val="80000"/>
              </a:lnSpc>
              <a:buFont typeface="Wingdings" panose="05000000000000000000" pitchFamily="2" charset="2"/>
              <a:buChar char="v"/>
            </a:pPr>
            <a:r>
              <a:rPr lang="en-US" sz="1200" dirty="0"/>
              <a:t>In a real time system emphasis is on timely execution of tasks than speed of execution</a:t>
            </a:r>
          </a:p>
          <a:p>
            <a:pPr marL="342900" indent="-342900" algn="just">
              <a:lnSpc>
                <a:spcPct val="80000"/>
              </a:lnSpc>
              <a:buFont typeface="Wingdings" panose="05000000000000000000" pitchFamily="2" charset="2"/>
              <a:buChar char="v"/>
            </a:pPr>
            <a:r>
              <a:rPr lang="en-US" sz="1200" dirty="0"/>
              <a:t>Often used as a control device in a dedicated application such as controlling scientific experiments, medical imaging systems, industrial control systems, and some display systems</a:t>
            </a:r>
          </a:p>
          <a:p>
            <a:pPr marL="342900" indent="-342900" algn="just">
              <a:lnSpc>
                <a:spcPct val="80000"/>
              </a:lnSpc>
              <a:buFont typeface="Wingdings" panose="05000000000000000000" pitchFamily="2" charset="2"/>
              <a:buChar char="v"/>
            </a:pPr>
            <a:r>
              <a:rPr lang="en-US" sz="1200" dirty="0"/>
              <a:t>Real-Time systems may be either hard or soft </a:t>
            </a:r>
            <a:r>
              <a:rPr lang="en-US" sz="1200" dirty="0" smtClean="0"/>
              <a:t>real-time</a:t>
            </a:r>
          </a:p>
          <a:p>
            <a:pPr marL="171450" indent="-171450" algn="just">
              <a:lnSpc>
                <a:spcPct val="80000"/>
              </a:lnSpc>
              <a:buFont typeface="Wingdings" panose="05000000000000000000" pitchFamily="2" charset="2"/>
              <a:buChar char="v"/>
            </a:pPr>
            <a:r>
              <a:rPr lang="en-US" sz="1200" dirty="0"/>
              <a:t>Hard real-time system</a:t>
            </a:r>
          </a:p>
          <a:p>
            <a:pPr marL="628650" lvl="1" indent="-171450" algn="just">
              <a:lnSpc>
                <a:spcPct val="80000"/>
              </a:lnSpc>
              <a:buFont typeface="Wingdings" panose="05000000000000000000" pitchFamily="2" charset="2"/>
              <a:buChar char="v"/>
            </a:pPr>
            <a:r>
              <a:rPr lang="en-US" sz="1200" dirty="0"/>
              <a:t>systems where it is absolutely imperative that responses occur within the required deadline</a:t>
            </a:r>
          </a:p>
          <a:p>
            <a:pPr marL="628650" lvl="1" indent="-171450" algn="just">
              <a:lnSpc>
                <a:spcPct val="80000"/>
              </a:lnSpc>
              <a:buFont typeface="Wingdings" panose="05000000000000000000" pitchFamily="2" charset="2"/>
              <a:buChar char="v"/>
            </a:pPr>
            <a:r>
              <a:rPr lang="en-US" sz="1200" dirty="0"/>
              <a:t>E.g. Flight control systems</a:t>
            </a:r>
          </a:p>
          <a:p>
            <a:pPr marL="628650" lvl="1" indent="-171450" algn="just">
              <a:lnSpc>
                <a:spcPct val="80000"/>
              </a:lnSpc>
              <a:buFont typeface="Wingdings" panose="05000000000000000000" pitchFamily="2" charset="2"/>
              <a:buChar char="v"/>
            </a:pPr>
            <a:r>
              <a:rPr lang="en-US" sz="1200" dirty="0"/>
              <a:t>Secondary storage limited or absent, data stored in short term memory, or read-only memory (ROM)</a:t>
            </a:r>
          </a:p>
          <a:p>
            <a:pPr marL="171450" indent="-171450" algn="just">
              <a:lnSpc>
                <a:spcPct val="80000"/>
              </a:lnSpc>
              <a:buFont typeface="Wingdings" panose="05000000000000000000" pitchFamily="2" charset="2"/>
              <a:buChar char="v"/>
            </a:pPr>
            <a:r>
              <a:rPr lang="en-US" sz="1200" dirty="0"/>
              <a:t>Soft real-time system</a:t>
            </a:r>
          </a:p>
          <a:p>
            <a:pPr marL="628650" lvl="1" indent="-171450" algn="just">
              <a:lnSpc>
                <a:spcPct val="80000"/>
              </a:lnSpc>
              <a:buFont typeface="Wingdings" panose="05000000000000000000" pitchFamily="2" charset="2"/>
              <a:buChar char="v"/>
            </a:pPr>
            <a:r>
              <a:rPr lang="en-US" sz="1200" dirty="0"/>
              <a:t>systems where deadlines are important but which will still function correctly if deadlines are occasionally missed</a:t>
            </a:r>
          </a:p>
          <a:p>
            <a:pPr marL="628650" lvl="1" indent="-171450" algn="just">
              <a:lnSpc>
                <a:spcPct val="80000"/>
              </a:lnSpc>
              <a:buFont typeface="Wingdings" panose="05000000000000000000" pitchFamily="2" charset="2"/>
              <a:buChar char="v"/>
            </a:pPr>
            <a:r>
              <a:rPr lang="en-US" sz="1200" dirty="0"/>
              <a:t>E.g. Data acquisition system</a:t>
            </a:r>
          </a:p>
          <a:p>
            <a:pPr marL="628650" lvl="1" indent="-171450" algn="just">
              <a:lnSpc>
                <a:spcPct val="80000"/>
              </a:lnSpc>
              <a:buFont typeface="Wingdings" panose="05000000000000000000" pitchFamily="2" charset="2"/>
              <a:buChar char="v"/>
            </a:pPr>
            <a:r>
              <a:rPr lang="en-US" sz="1200" dirty="0"/>
              <a:t>Limited utility in industrial control of robotics</a:t>
            </a:r>
          </a:p>
          <a:p>
            <a:pPr marL="628650" lvl="1" indent="-171450" algn="just">
              <a:lnSpc>
                <a:spcPct val="80000"/>
              </a:lnSpc>
              <a:buFont typeface="Wingdings" panose="05000000000000000000" pitchFamily="2" charset="2"/>
              <a:buChar char="v"/>
            </a:pPr>
            <a:r>
              <a:rPr lang="en-US" sz="1200" dirty="0"/>
              <a:t>Useful in applications (multimedia, virtual reality) requiring advanced operating-system features</a:t>
            </a:r>
          </a:p>
          <a:p>
            <a:pPr marL="342900" indent="-342900" algn="just">
              <a:lnSpc>
                <a:spcPct val="80000"/>
              </a:lnSpc>
              <a:buFont typeface="Wingdings" panose="05000000000000000000" pitchFamily="2" charset="2"/>
              <a:buChar char="v"/>
            </a:pPr>
            <a:endParaRPr lang="en-US" sz="1200" dirty="0"/>
          </a:p>
        </p:txBody>
      </p:sp>
    </p:spTree>
    <p:extLst>
      <p:ext uri="{BB962C8B-B14F-4D97-AF65-F5344CB8AC3E}">
        <p14:creationId xmlns:p14="http://schemas.microsoft.com/office/powerpoint/2010/main" val="1013563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Environment</a:t>
            </a:r>
            <a:endParaRPr lang="en-US" dirty="0"/>
          </a:p>
        </p:txBody>
      </p:sp>
      <p:sp>
        <p:nvSpPr>
          <p:cNvPr id="4" name="Rectangle 3"/>
          <p:cNvSpPr/>
          <p:nvPr/>
        </p:nvSpPr>
        <p:spPr>
          <a:xfrm>
            <a:off x="755576" y="803057"/>
            <a:ext cx="8280920" cy="1200329"/>
          </a:xfrm>
          <a:prstGeom prst="rect">
            <a:avLst/>
          </a:prstGeom>
        </p:spPr>
        <p:txBody>
          <a:bodyPr wrap="square">
            <a:spAutoFit/>
          </a:bodyPr>
          <a:lstStyle/>
          <a:p>
            <a:pPr marL="171450" indent="-171450">
              <a:buFont typeface="Wingdings" panose="05000000000000000000" pitchFamily="2" charset="2"/>
              <a:buChar char="v"/>
            </a:pPr>
            <a:r>
              <a:rPr lang="en-US" sz="1200" b="1" dirty="0" smtClean="0"/>
              <a:t>Traditional: </a:t>
            </a:r>
            <a:r>
              <a:rPr lang="en-US" sz="1200" dirty="0" smtClean="0"/>
              <a:t>Stand-alone </a:t>
            </a:r>
            <a:r>
              <a:rPr lang="en-US" sz="1200" dirty="0"/>
              <a:t>general purpose machines</a:t>
            </a:r>
          </a:p>
          <a:p>
            <a:pPr marL="171450" indent="-171450">
              <a:buFont typeface="Wingdings" panose="05000000000000000000" pitchFamily="2" charset="2"/>
              <a:buChar char="v"/>
            </a:pPr>
            <a:r>
              <a:rPr lang="en-US" sz="1200" dirty="0"/>
              <a:t>But blurred as most systems interconnect with others (i.e. the Internet)</a:t>
            </a:r>
          </a:p>
          <a:p>
            <a:pPr marL="171450" indent="-171450">
              <a:buFont typeface="Wingdings" panose="05000000000000000000" pitchFamily="2" charset="2"/>
              <a:buChar char="v"/>
            </a:pPr>
            <a:r>
              <a:rPr lang="en-US" sz="1200" dirty="0"/>
              <a:t>Portals provide web access to internal systems</a:t>
            </a:r>
          </a:p>
          <a:p>
            <a:pPr marL="171450" indent="-171450">
              <a:buFont typeface="Wingdings" panose="05000000000000000000" pitchFamily="2" charset="2"/>
              <a:buChar char="v"/>
            </a:pPr>
            <a:r>
              <a:rPr lang="en-US" sz="1200" dirty="0"/>
              <a:t>Network computers (thin clients) are like Web terminals</a:t>
            </a:r>
          </a:p>
          <a:p>
            <a:pPr marL="171450" indent="-171450">
              <a:buFont typeface="Wingdings" panose="05000000000000000000" pitchFamily="2" charset="2"/>
              <a:buChar char="v"/>
            </a:pPr>
            <a:r>
              <a:rPr lang="en-US" sz="1200" dirty="0"/>
              <a:t>Mobile computers interconnect via wireless networks</a:t>
            </a:r>
          </a:p>
          <a:p>
            <a:pPr marL="171450" indent="-171450">
              <a:buFont typeface="Wingdings" panose="05000000000000000000" pitchFamily="2" charset="2"/>
              <a:buChar char="v"/>
            </a:pPr>
            <a:r>
              <a:rPr lang="en-US" sz="1200" dirty="0"/>
              <a:t>Networking becoming ubiquitous – even home systems use firewalls to protect home computers from Internet attacks</a:t>
            </a:r>
          </a:p>
        </p:txBody>
      </p:sp>
      <p:sp>
        <p:nvSpPr>
          <p:cNvPr id="5" name="Rectangle 4"/>
          <p:cNvSpPr/>
          <p:nvPr/>
        </p:nvSpPr>
        <p:spPr>
          <a:xfrm>
            <a:off x="1043608" y="2015614"/>
            <a:ext cx="5832648" cy="1200329"/>
          </a:xfrm>
          <a:prstGeom prst="rect">
            <a:avLst/>
          </a:prstGeom>
        </p:spPr>
        <p:txBody>
          <a:bodyPr wrap="square">
            <a:spAutoFit/>
          </a:bodyPr>
          <a:lstStyle/>
          <a:p>
            <a:r>
              <a:rPr lang="en-US" sz="1200" b="1" dirty="0" smtClean="0"/>
              <a:t>Mobile</a:t>
            </a:r>
            <a:r>
              <a:rPr lang="en-US" sz="1200" dirty="0" smtClean="0"/>
              <a:t>: Handheld </a:t>
            </a:r>
            <a:r>
              <a:rPr lang="en-US" sz="1200" dirty="0"/>
              <a:t>smartphones, tablets, </a:t>
            </a:r>
            <a:r>
              <a:rPr lang="en-US" sz="1200" dirty="0" err="1"/>
              <a:t>etc</a:t>
            </a:r>
            <a:endParaRPr lang="en-US" sz="1200" dirty="0"/>
          </a:p>
          <a:p>
            <a:r>
              <a:rPr lang="en-US" sz="1200" dirty="0"/>
              <a:t>What is the functional difference between them and a </a:t>
            </a:r>
            <a:r>
              <a:rPr lang="en-US" altLang="en-US" sz="1200" dirty="0"/>
              <a:t>“</a:t>
            </a:r>
            <a:r>
              <a:rPr lang="en-US" sz="1200" dirty="0"/>
              <a:t>traditional</a:t>
            </a:r>
            <a:r>
              <a:rPr lang="en-US" altLang="en-US" sz="1200" dirty="0"/>
              <a:t>”</a:t>
            </a:r>
            <a:r>
              <a:rPr lang="en-US" sz="1200" dirty="0"/>
              <a:t> laptop?</a:t>
            </a:r>
          </a:p>
          <a:p>
            <a:r>
              <a:rPr lang="en-US" sz="1200" dirty="0"/>
              <a:t>Extra feature – more OS features (GPS, gyroscope)</a:t>
            </a:r>
          </a:p>
          <a:p>
            <a:r>
              <a:rPr lang="en-US" sz="1200" dirty="0"/>
              <a:t>Allows new types of apps like </a:t>
            </a:r>
            <a:r>
              <a:rPr lang="en-US" sz="1200" b="1" i="1" dirty="0"/>
              <a:t>augmented reality</a:t>
            </a:r>
          </a:p>
          <a:p>
            <a:r>
              <a:rPr lang="en-US" sz="1200" dirty="0"/>
              <a:t>Use IEEE 802.11 wireless, or cellular data networks for connectivity</a:t>
            </a:r>
          </a:p>
          <a:p>
            <a:r>
              <a:rPr lang="en-US" sz="1200" dirty="0"/>
              <a:t>Leaders are </a:t>
            </a:r>
            <a:r>
              <a:rPr lang="en-US" sz="1200" b="1" dirty="0">
                <a:solidFill>
                  <a:srgbClr val="3366FF"/>
                </a:solidFill>
              </a:rPr>
              <a:t>Apple iOS </a:t>
            </a:r>
            <a:r>
              <a:rPr lang="en-US" sz="1200" dirty="0"/>
              <a:t>and </a:t>
            </a:r>
            <a:r>
              <a:rPr lang="en-US" sz="1200" b="1" dirty="0">
                <a:solidFill>
                  <a:srgbClr val="3366FF"/>
                </a:solidFill>
              </a:rPr>
              <a:t>Google Android</a:t>
            </a:r>
          </a:p>
        </p:txBody>
      </p:sp>
      <p:sp>
        <p:nvSpPr>
          <p:cNvPr id="6" name="Rectangle 5"/>
          <p:cNvSpPr/>
          <p:nvPr/>
        </p:nvSpPr>
        <p:spPr>
          <a:xfrm>
            <a:off x="2557636" y="3204508"/>
            <a:ext cx="6588224" cy="1938992"/>
          </a:xfrm>
          <a:prstGeom prst="rect">
            <a:avLst/>
          </a:prstGeom>
        </p:spPr>
        <p:txBody>
          <a:bodyPr wrap="square">
            <a:spAutoFit/>
          </a:bodyPr>
          <a:lstStyle/>
          <a:p>
            <a:r>
              <a:rPr lang="en-US" sz="1200" b="1" dirty="0"/>
              <a:t>Distributed</a:t>
            </a:r>
          </a:p>
          <a:p>
            <a:pPr lvl="1"/>
            <a:r>
              <a:rPr lang="en-US" sz="1200" dirty="0"/>
              <a:t>Collection of separate, possibly heterogeneous, systems networked together</a:t>
            </a:r>
          </a:p>
          <a:p>
            <a:pPr lvl="2"/>
            <a:r>
              <a:rPr lang="en-US" sz="1200" b="1" dirty="0">
                <a:solidFill>
                  <a:srgbClr val="3366FF"/>
                </a:solidFill>
              </a:rPr>
              <a:t>Network</a:t>
            </a:r>
            <a:r>
              <a:rPr lang="en-US" sz="1200" dirty="0"/>
              <a:t> is a communications path, </a:t>
            </a:r>
            <a:r>
              <a:rPr lang="en-US" sz="1200" b="1" dirty="0">
                <a:solidFill>
                  <a:srgbClr val="3366FF"/>
                </a:solidFill>
              </a:rPr>
              <a:t>TCP/IP </a:t>
            </a:r>
            <a:r>
              <a:rPr lang="en-US" sz="1200" dirty="0"/>
              <a:t>most common</a:t>
            </a:r>
          </a:p>
          <a:p>
            <a:pPr lvl="3"/>
            <a:r>
              <a:rPr lang="en-US" sz="1200" b="1" dirty="0">
                <a:solidFill>
                  <a:srgbClr val="3366FF"/>
                </a:solidFill>
              </a:rPr>
              <a:t>Local Area Network </a:t>
            </a:r>
            <a:r>
              <a:rPr lang="en-US" sz="1200" dirty="0"/>
              <a:t>(</a:t>
            </a:r>
            <a:r>
              <a:rPr lang="en-US" sz="1200" b="1" dirty="0">
                <a:solidFill>
                  <a:srgbClr val="3366FF"/>
                </a:solidFill>
              </a:rPr>
              <a:t>LAN</a:t>
            </a:r>
            <a:r>
              <a:rPr lang="en-US" sz="1200" dirty="0"/>
              <a:t>)</a:t>
            </a:r>
          </a:p>
          <a:p>
            <a:pPr lvl="3"/>
            <a:r>
              <a:rPr lang="en-US" sz="1200" b="1" dirty="0">
                <a:solidFill>
                  <a:srgbClr val="3366FF"/>
                </a:solidFill>
              </a:rPr>
              <a:t>Wide Area Network </a:t>
            </a:r>
            <a:r>
              <a:rPr lang="en-US" sz="1200" dirty="0"/>
              <a:t>(</a:t>
            </a:r>
            <a:r>
              <a:rPr lang="en-US" sz="1200" b="1" dirty="0">
                <a:solidFill>
                  <a:srgbClr val="3366FF"/>
                </a:solidFill>
              </a:rPr>
              <a:t>WAN</a:t>
            </a:r>
            <a:r>
              <a:rPr lang="en-US" sz="1200" dirty="0"/>
              <a:t>)</a:t>
            </a:r>
          </a:p>
          <a:p>
            <a:pPr lvl="3"/>
            <a:r>
              <a:rPr lang="en-US" sz="1200" b="1" dirty="0">
                <a:solidFill>
                  <a:srgbClr val="3366FF"/>
                </a:solidFill>
              </a:rPr>
              <a:t>Metropolitan Area Network </a:t>
            </a:r>
            <a:r>
              <a:rPr lang="en-US" sz="1200" dirty="0"/>
              <a:t>(</a:t>
            </a:r>
            <a:r>
              <a:rPr lang="en-US" sz="1200" b="1" dirty="0">
                <a:solidFill>
                  <a:srgbClr val="3366FF"/>
                </a:solidFill>
              </a:rPr>
              <a:t>MAN</a:t>
            </a:r>
            <a:r>
              <a:rPr lang="en-US" sz="1200" dirty="0"/>
              <a:t>)</a:t>
            </a:r>
            <a:endParaRPr lang="en-US" sz="1200" b="1" dirty="0">
              <a:solidFill>
                <a:srgbClr val="3366FF"/>
              </a:solidFill>
            </a:endParaRPr>
          </a:p>
          <a:p>
            <a:pPr lvl="3"/>
            <a:r>
              <a:rPr lang="en-US" sz="1200" b="1" dirty="0">
                <a:solidFill>
                  <a:srgbClr val="3366FF"/>
                </a:solidFill>
              </a:rPr>
              <a:t>Personal Area Network </a:t>
            </a:r>
            <a:r>
              <a:rPr lang="en-US" sz="1200" dirty="0"/>
              <a:t>(</a:t>
            </a:r>
            <a:r>
              <a:rPr lang="en-US" sz="1200" b="1" dirty="0">
                <a:solidFill>
                  <a:srgbClr val="3366FF"/>
                </a:solidFill>
              </a:rPr>
              <a:t>PAN</a:t>
            </a:r>
            <a:r>
              <a:rPr lang="en-US" sz="1200" dirty="0"/>
              <a:t>)</a:t>
            </a:r>
          </a:p>
          <a:p>
            <a:pPr lvl="1"/>
            <a:r>
              <a:rPr lang="en-US" sz="1200" b="1" dirty="0">
                <a:solidFill>
                  <a:srgbClr val="3366FF"/>
                </a:solidFill>
              </a:rPr>
              <a:t>Network Operating System </a:t>
            </a:r>
            <a:r>
              <a:rPr lang="en-US" sz="1200" dirty="0"/>
              <a:t>provides features between systems across network</a:t>
            </a:r>
          </a:p>
          <a:p>
            <a:pPr lvl="2"/>
            <a:r>
              <a:rPr lang="en-US" sz="1200" dirty="0"/>
              <a:t>Communication scheme allows systems to exchange messages</a:t>
            </a:r>
          </a:p>
          <a:p>
            <a:pPr lvl="2"/>
            <a:r>
              <a:rPr lang="en-US" sz="1200" dirty="0"/>
              <a:t>Illusion of a single system</a:t>
            </a:r>
          </a:p>
        </p:txBody>
      </p:sp>
    </p:spTree>
    <p:extLst>
      <p:ext uri="{BB962C8B-B14F-4D97-AF65-F5344CB8AC3E}">
        <p14:creationId xmlns:p14="http://schemas.microsoft.com/office/powerpoint/2010/main" val="1643315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smtClean="0"/>
              <a:t>Computing Environment</a:t>
            </a:r>
            <a:endParaRPr lang="en-US" dirty="0"/>
          </a:p>
        </p:txBody>
      </p:sp>
      <p:sp>
        <p:nvSpPr>
          <p:cNvPr id="4" name="Rectangle 3"/>
          <p:cNvSpPr/>
          <p:nvPr/>
        </p:nvSpPr>
        <p:spPr>
          <a:xfrm>
            <a:off x="1043608" y="712365"/>
            <a:ext cx="4572000" cy="1569660"/>
          </a:xfrm>
          <a:prstGeom prst="rect">
            <a:avLst/>
          </a:prstGeom>
        </p:spPr>
        <p:txBody>
          <a:bodyPr>
            <a:spAutoFit/>
          </a:bodyPr>
          <a:lstStyle/>
          <a:p>
            <a:r>
              <a:rPr lang="en-US" sz="1200" b="1" dirty="0"/>
              <a:t>Client-Server Computing</a:t>
            </a:r>
          </a:p>
          <a:p>
            <a:pPr lvl="1"/>
            <a:r>
              <a:rPr lang="en-US" sz="1200" dirty="0"/>
              <a:t>Dumb terminals supplanted by smart PCs</a:t>
            </a:r>
          </a:p>
          <a:p>
            <a:pPr lvl="1"/>
            <a:r>
              <a:rPr lang="en-US" sz="1200" dirty="0"/>
              <a:t>Many systems now servers, responding to requests generated by clients</a:t>
            </a:r>
          </a:p>
          <a:p>
            <a:pPr lvl="2"/>
            <a:r>
              <a:rPr lang="en-US" sz="1200" dirty="0"/>
              <a:t>Compute-server system provides an interface to client to request services (i.e., database)</a:t>
            </a:r>
          </a:p>
          <a:p>
            <a:pPr lvl="2"/>
            <a:r>
              <a:rPr lang="en-US" sz="1200" dirty="0"/>
              <a:t>File-server system provides interface for clients to store and retrieve files</a:t>
            </a:r>
          </a:p>
        </p:txBody>
      </p:sp>
      <p:sp>
        <p:nvSpPr>
          <p:cNvPr id="6" name="Rectangle 5"/>
          <p:cNvSpPr/>
          <p:nvPr/>
        </p:nvSpPr>
        <p:spPr>
          <a:xfrm>
            <a:off x="1043608" y="2377559"/>
            <a:ext cx="7596336" cy="1754326"/>
          </a:xfrm>
          <a:prstGeom prst="rect">
            <a:avLst/>
          </a:prstGeom>
        </p:spPr>
        <p:txBody>
          <a:bodyPr wrap="square">
            <a:spAutoFit/>
          </a:bodyPr>
          <a:lstStyle/>
          <a:p>
            <a:r>
              <a:rPr lang="en-US" sz="1200" b="1" dirty="0"/>
              <a:t>Peer-to-Peer</a:t>
            </a:r>
          </a:p>
          <a:p>
            <a:r>
              <a:rPr lang="en-US" sz="1200" dirty="0" smtClean="0"/>
              <a:t>Another </a:t>
            </a:r>
            <a:r>
              <a:rPr lang="en-US" sz="1200" dirty="0"/>
              <a:t>model of distributed system</a:t>
            </a:r>
          </a:p>
          <a:p>
            <a:r>
              <a:rPr lang="en-US" sz="1200" dirty="0"/>
              <a:t>P2P does not distinguish clients and servers</a:t>
            </a:r>
          </a:p>
          <a:p>
            <a:pPr lvl="1"/>
            <a:r>
              <a:rPr lang="en-US" sz="1200" dirty="0"/>
              <a:t>Instead all nodes are considered peers</a:t>
            </a:r>
          </a:p>
          <a:p>
            <a:pPr lvl="1"/>
            <a:r>
              <a:rPr lang="en-US" sz="1200" dirty="0"/>
              <a:t>May each act as client, server or both</a:t>
            </a:r>
          </a:p>
          <a:p>
            <a:pPr lvl="1"/>
            <a:r>
              <a:rPr lang="en-US" sz="1200" dirty="0"/>
              <a:t>Node must join P2P network</a:t>
            </a:r>
          </a:p>
          <a:p>
            <a:pPr lvl="2"/>
            <a:r>
              <a:rPr lang="en-US" sz="1200" dirty="0"/>
              <a:t>Registers its service with central lookup service on network, or</a:t>
            </a:r>
          </a:p>
          <a:p>
            <a:pPr lvl="2"/>
            <a:r>
              <a:rPr lang="en-US" sz="1200" dirty="0"/>
              <a:t>Broadcast request for service and respond to requests for service via </a:t>
            </a:r>
            <a:r>
              <a:rPr lang="en-US" sz="1200" b="1" i="1" dirty="0"/>
              <a:t>discovery protocol</a:t>
            </a:r>
          </a:p>
          <a:p>
            <a:pPr lvl="1"/>
            <a:r>
              <a:rPr lang="en-US" sz="1200" dirty="0"/>
              <a:t>Examples include</a:t>
            </a:r>
            <a:r>
              <a:rPr lang="en-US" sz="1200" i="1" dirty="0"/>
              <a:t> </a:t>
            </a:r>
            <a:r>
              <a:rPr lang="en-US" sz="1200" dirty="0"/>
              <a:t>Napster</a:t>
            </a:r>
            <a:r>
              <a:rPr lang="en-US" sz="1200" i="1" dirty="0"/>
              <a:t> </a:t>
            </a:r>
            <a:r>
              <a:rPr lang="en-US" sz="1200" dirty="0"/>
              <a:t>and</a:t>
            </a:r>
            <a:r>
              <a:rPr lang="en-US" sz="1200" i="1" dirty="0"/>
              <a:t> </a:t>
            </a:r>
            <a:r>
              <a:rPr lang="en-US" sz="1200" dirty="0"/>
              <a:t>Gnutella</a:t>
            </a:r>
            <a:r>
              <a:rPr lang="en-US" sz="1200" i="1" dirty="0"/>
              <a:t>, </a:t>
            </a:r>
            <a:r>
              <a:rPr lang="en-US" sz="1200" b="1" dirty="0">
                <a:solidFill>
                  <a:srgbClr val="3366FF"/>
                </a:solidFill>
              </a:rPr>
              <a:t>Voice over IP </a:t>
            </a:r>
            <a:r>
              <a:rPr lang="en-US" sz="1200" i="1" dirty="0"/>
              <a:t>(</a:t>
            </a:r>
            <a:r>
              <a:rPr lang="en-US" sz="1200" b="1" dirty="0">
                <a:solidFill>
                  <a:srgbClr val="3366FF"/>
                </a:solidFill>
              </a:rPr>
              <a:t>VoIP</a:t>
            </a:r>
            <a:r>
              <a:rPr lang="en-US" sz="1200" i="1" dirty="0"/>
              <a:t>) </a:t>
            </a:r>
            <a:r>
              <a:rPr lang="en-US" sz="1200" dirty="0"/>
              <a:t>such as Skype </a:t>
            </a:r>
          </a:p>
        </p:txBody>
      </p:sp>
    </p:spTree>
    <p:extLst>
      <p:ext uri="{BB962C8B-B14F-4D97-AF65-F5344CB8AC3E}">
        <p14:creationId xmlns:p14="http://schemas.microsoft.com/office/powerpoint/2010/main" val="4134649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7165" y="862628"/>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2327140" y="934628"/>
            <a:ext cx="6116031" cy="2793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t>What is an Operating System?</a:t>
            </a:r>
            <a:endParaRPr lang="ko-KR" altLang="en-US" dirty="0">
              <a:solidFill>
                <a:schemeClr val="bg1"/>
              </a:solidFill>
              <a:latin typeface="Arial" pitchFamily="34" charset="0"/>
              <a:cs typeface="Arial" pitchFamily="34" charset="0"/>
            </a:endParaRPr>
          </a:p>
        </p:txBody>
      </p:sp>
      <p:sp>
        <p:nvSpPr>
          <p:cNvPr id="10" name="Rectangle 9"/>
          <p:cNvSpPr/>
          <p:nvPr/>
        </p:nvSpPr>
        <p:spPr>
          <a:xfrm>
            <a:off x="1619505" y="934628"/>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1626224" y="884746"/>
            <a:ext cx="605282" cy="338554"/>
          </a:xfrm>
          <a:prstGeom prst="rect">
            <a:avLst/>
          </a:prstGeom>
          <a:noFill/>
        </p:spPr>
        <p:txBody>
          <a:bodyPr wrap="square" rtlCol="0" anchor="ctr">
            <a:spAutoFit/>
          </a:bodyPr>
          <a:lstStyle/>
          <a:p>
            <a:pPr algn="ctr"/>
            <a:r>
              <a:rPr lang="en-US" altLang="ko-KR" sz="1600" b="1" dirty="0">
                <a:solidFill>
                  <a:schemeClr val="accent1"/>
                </a:solidFill>
                <a:latin typeface="Arial" pitchFamily="34" charset="0"/>
                <a:cs typeface="Arial" pitchFamily="34" charset="0"/>
              </a:rPr>
              <a:t>01</a:t>
            </a:r>
            <a:endParaRPr lang="ko-KR" altLang="en-US" sz="1600" b="1" dirty="0">
              <a:solidFill>
                <a:schemeClr val="accent1"/>
              </a:solidFill>
              <a:latin typeface="Arial" pitchFamily="34" charset="0"/>
              <a:cs typeface="Arial" pitchFamily="34" charset="0"/>
            </a:endParaRPr>
          </a:p>
        </p:txBody>
      </p:sp>
      <p:sp>
        <p:nvSpPr>
          <p:cNvPr id="27" name="Rectangle 26"/>
          <p:cNvSpPr/>
          <p:nvPr/>
        </p:nvSpPr>
        <p:spPr>
          <a:xfrm>
            <a:off x="1527165" y="1283348"/>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327140" y="1355348"/>
            <a:ext cx="6116031" cy="279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t>Why do we need an OS?</a:t>
            </a:r>
            <a:endParaRPr lang="ko-KR" altLang="en-US" dirty="0">
              <a:solidFill>
                <a:schemeClr val="bg1"/>
              </a:solidFill>
              <a:latin typeface="Arial" pitchFamily="34" charset="0"/>
              <a:cs typeface="Arial" pitchFamily="34" charset="0"/>
            </a:endParaRPr>
          </a:p>
        </p:txBody>
      </p:sp>
      <p:sp>
        <p:nvSpPr>
          <p:cNvPr id="29" name="Rectangle 28"/>
          <p:cNvSpPr/>
          <p:nvPr/>
        </p:nvSpPr>
        <p:spPr>
          <a:xfrm>
            <a:off x="1619505" y="1355348"/>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1626224" y="1305466"/>
            <a:ext cx="605282" cy="338554"/>
          </a:xfrm>
          <a:prstGeom prst="rect">
            <a:avLst/>
          </a:prstGeom>
          <a:noFill/>
        </p:spPr>
        <p:txBody>
          <a:bodyPr wrap="square" rtlCol="0" anchor="ctr">
            <a:spAutoFit/>
          </a:bodyPr>
          <a:lstStyle/>
          <a:p>
            <a:pPr algn="ctr"/>
            <a:r>
              <a:rPr lang="en-US" altLang="ko-KR" sz="1600" b="1" dirty="0">
                <a:solidFill>
                  <a:schemeClr val="accent2"/>
                </a:solidFill>
                <a:latin typeface="Arial" pitchFamily="34" charset="0"/>
                <a:cs typeface="Arial" pitchFamily="34" charset="0"/>
              </a:rPr>
              <a:t>02</a:t>
            </a:r>
            <a:endParaRPr lang="ko-KR" altLang="en-US" sz="1600" b="1" dirty="0">
              <a:solidFill>
                <a:schemeClr val="accent2"/>
              </a:solidFill>
              <a:latin typeface="Arial" pitchFamily="34" charset="0"/>
              <a:cs typeface="Arial" pitchFamily="34" charset="0"/>
            </a:endParaRPr>
          </a:p>
        </p:txBody>
      </p:sp>
      <p:sp>
        <p:nvSpPr>
          <p:cNvPr id="34" name="Rectangle 33"/>
          <p:cNvSpPr/>
          <p:nvPr/>
        </p:nvSpPr>
        <p:spPr>
          <a:xfrm>
            <a:off x="1527165" y="1715396"/>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2327140" y="1787396"/>
            <a:ext cx="6116031" cy="2793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t>System Boot</a:t>
            </a:r>
            <a:endParaRPr lang="ko-KR" altLang="en-US" dirty="0">
              <a:solidFill>
                <a:schemeClr val="bg1"/>
              </a:solidFill>
              <a:latin typeface="Arial" pitchFamily="34" charset="0"/>
              <a:cs typeface="Arial" pitchFamily="34" charset="0"/>
            </a:endParaRPr>
          </a:p>
        </p:txBody>
      </p:sp>
      <p:sp>
        <p:nvSpPr>
          <p:cNvPr id="36" name="Rectangle 35"/>
          <p:cNvSpPr/>
          <p:nvPr/>
        </p:nvSpPr>
        <p:spPr>
          <a:xfrm>
            <a:off x="1619505" y="1787396"/>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1626224" y="1737514"/>
            <a:ext cx="605282" cy="338554"/>
          </a:xfrm>
          <a:prstGeom prst="rect">
            <a:avLst/>
          </a:prstGeom>
          <a:noFill/>
        </p:spPr>
        <p:txBody>
          <a:bodyPr wrap="square" rtlCol="0" anchor="ctr">
            <a:spAutoFit/>
          </a:bodyPr>
          <a:lstStyle/>
          <a:p>
            <a:pPr algn="ctr"/>
            <a:r>
              <a:rPr lang="en-US" altLang="ko-KR" sz="1600" b="1" dirty="0">
                <a:solidFill>
                  <a:schemeClr val="accent3"/>
                </a:solidFill>
                <a:latin typeface="Arial" pitchFamily="34" charset="0"/>
                <a:cs typeface="Arial" pitchFamily="34" charset="0"/>
              </a:rPr>
              <a:t>03</a:t>
            </a:r>
            <a:endParaRPr lang="ko-KR" altLang="en-US" sz="1600" b="1" dirty="0">
              <a:solidFill>
                <a:schemeClr val="accent3"/>
              </a:solidFill>
              <a:latin typeface="Arial" pitchFamily="34" charset="0"/>
              <a:cs typeface="Arial" pitchFamily="34" charset="0"/>
            </a:endParaRPr>
          </a:p>
        </p:txBody>
      </p:sp>
      <p:sp>
        <p:nvSpPr>
          <p:cNvPr id="40" name="Rectangle 39"/>
          <p:cNvSpPr/>
          <p:nvPr/>
        </p:nvSpPr>
        <p:spPr>
          <a:xfrm>
            <a:off x="1527165" y="2147444"/>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2327140" y="2219444"/>
            <a:ext cx="6116031" cy="2793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t>Computer-System Architecture</a:t>
            </a:r>
            <a:endParaRPr lang="ko-KR" altLang="en-US" dirty="0">
              <a:solidFill>
                <a:schemeClr val="bg1"/>
              </a:solidFill>
              <a:latin typeface="Arial" pitchFamily="34" charset="0"/>
              <a:cs typeface="Arial" pitchFamily="34" charset="0"/>
            </a:endParaRPr>
          </a:p>
        </p:txBody>
      </p:sp>
      <p:sp>
        <p:nvSpPr>
          <p:cNvPr id="42" name="Rectangle 41"/>
          <p:cNvSpPr/>
          <p:nvPr/>
        </p:nvSpPr>
        <p:spPr>
          <a:xfrm>
            <a:off x="1619505" y="2219444"/>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1626224" y="2169562"/>
            <a:ext cx="605282" cy="338554"/>
          </a:xfrm>
          <a:prstGeom prst="rect">
            <a:avLst/>
          </a:prstGeom>
          <a:noFill/>
        </p:spPr>
        <p:txBody>
          <a:bodyPr wrap="square" rtlCol="0" anchor="ctr">
            <a:spAutoFit/>
          </a:bodyPr>
          <a:lstStyle/>
          <a:p>
            <a:pPr algn="ctr"/>
            <a:r>
              <a:rPr lang="en-US" altLang="ko-KR" sz="1600" b="1" dirty="0">
                <a:solidFill>
                  <a:schemeClr val="accent4"/>
                </a:solidFill>
                <a:latin typeface="Arial" pitchFamily="34" charset="0"/>
                <a:cs typeface="Arial" pitchFamily="34" charset="0"/>
              </a:rPr>
              <a:t>04</a:t>
            </a:r>
            <a:endParaRPr lang="ko-KR" altLang="en-US" sz="1600" b="1" dirty="0">
              <a:solidFill>
                <a:schemeClr val="accent4"/>
              </a:solidFill>
              <a:latin typeface="Arial" pitchFamily="34" charset="0"/>
              <a:cs typeface="Arial" pitchFamily="34" charset="0"/>
            </a:endParaRPr>
          </a:p>
        </p:txBody>
      </p:sp>
      <p:sp>
        <p:nvSpPr>
          <p:cNvPr id="24" name="Rectangle 23"/>
          <p:cNvSpPr/>
          <p:nvPr/>
        </p:nvSpPr>
        <p:spPr>
          <a:xfrm>
            <a:off x="1527165" y="2549875"/>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2327140" y="2621875"/>
            <a:ext cx="6116031" cy="279339"/>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t>Operating System Concepts</a:t>
            </a:r>
            <a:endParaRPr lang="ko-KR" altLang="en-US" dirty="0">
              <a:solidFill>
                <a:schemeClr val="bg1"/>
              </a:solidFill>
              <a:latin typeface="Arial" pitchFamily="34" charset="0"/>
              <a:cs typeface="Arial" pitchFamily="34" charset="0"/>
            </a:endParaRPr>
          </a:p>
        </p:txBody>
      </p:sp>
      <p:sp>
        <p:nvSpPr>
          <p:cNvPr id="26" name="TextBox 25"/>
          <p:cNvSpPr txBox="1"/>
          <p:nvPr/>
        </p:nvSpPr>
        <p:spPr>
          <a:xfrm>
            <a:off x="1626224" y="2571993"/>
            <a:ext cx="605282" cy="338554"/>
          </a:xfrm>
          <a:prstGeom prst="rect">
            <a:avLst/>
          </a:prstGeom>
          <a:solidFill>
            <a:schemeClr val="bg1"/>
          </a:solidFill>
        </p:spPr>
        <p:txBody>
          <a:bodyPr wrap="square" rtlCol="0" anchor="ctr">
            <a:spAutoFit/>
          </a:bodyPr>
          <a:lstStyle/>
          <a:p>
            <a:pPr algn="ctr"/>
            <a:r>
              <a:rPr lang="en-US" altLang="ko-KR" sz="1600" b="1" dirty="0" smtClean="0">
                <a:solidFill>
                  <a:srgbClr val="99CCFF"/>
                </a:solidFill>
                <a:latin typeface="Arial" pitchFamily="34" charset="0"/>
                <a:cs typeface="Arial" pitchFamily="34" charset="0"/>
              </a:rPr>
              <a:t>05</a:t>
            </a:r>
            <a:endParaRPr lang="ko-KR" altLang="en-US" sz="1600" b="1" dirty="0">
              <a:solidFill>
                <a:srgbClr val="99CCFF"/>
              </a:solidFill>
              <a:latin typeface="Arial" pitchFamily="34" charset="0"/>
              <a:cs typeface="Arial" pitchFamily="34" charset="0"/>
            </a:endParaRPr>
          </a:p>
        </p:txBody>
      </p:sp>
      <p:sp>
        <p:nvSpPr>
          <p:cNvPr id="3" name="Title 2"/>
          <p:cNvSpPr>
            <a:spLocks noGrp="1"/>
          </p:cNvSpPr>
          <p:nvPr>
            <p:ph type="title"/>
          </p:nvPr>
        </p:nvSpPr>
        <p:spPr>
          <a:xfrm>
            <a:off x="1547664" y="25735"/>
            <a:ext cx="7596336" cy="430387"/>
          </a:xfrm>
        </p:spPr>
        <p:txBody>
          <a:bodyPr/>
          <a:lstStyle/>
          <a:p>
            <a:r>
              <a:rPr lang="en-US" dirty="0" smtClean="0"/>
              <a:t>Content Lecture#1</a:t>
            </a:r>
            <a:endParaRPr lang="en-US" dirty="0"/>
          </a:p>
        </p:txBody>
      </p:sp>
      <p:sp>
        <p:nvSpPr>
          <p:cNvPr id="33" name="Rectangle 32"/>
          <p:cNvSpPr/>
          <p:nvPr/>
        </p:nvSpPr>
        <p:spPr>
          <a:xfrm>
            <a:off x="1527164" y="2964496"/>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2327139" y="3036496"/>
            <a:ext cx="6116031" cy="2793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ltLang="ko-KR"/>
              <a:t>Multitasking</a:t>
            </a:r>
            <a:r>
              <a:rPr lang="en-US" altLang="ko-KR">
                <a:solidFill>
                  <a:schemeClr val="bg1"/>
                </a:solidFill>
                <a:latin typeface="Arial" pitchFamily="34" charset="0"/>
                <a:cs typeface="Arial" pitchFamily="34" charset="0"/>
              </a:rPr>
              <a:t>, </a:t>
            </a:r>
            <a:r>
              <a:rPr lang="en-US" altLang="ko-KR"/>
              <a:t>Multiprogramming</a:t>
            </a:r>
            <a:r>
              <a:rPr lang="en-US" altLang="ko-KR">
                <a:solidFill>
                  <a:schemeClr val="bg1"/>
                </a:solidFill>
                <a:latin typeface="Arial" pitchFamily="34" charset="0"/>
                <a:cs typeface="Arial" pitchFamily="34" charset="0"/>
              </a:rPr>
              <a:t>, </a:t>
            </a:r>
            <a:r>
              <a:rPr lang="en-US" altLang="ko-KR"/>
              <a:t>Multiprocessing</a:t>
            </a:r>
            <a:endParaRPr lang="ko-KR" altLang="en-US" dirty="0"/>
          </a:p>
        </p:txBody>
      </p:sp>
      <p:sp>
        <p:nvSpPr>
          <p:cNvPr id="45" name="Rectangle 44"/>
          <p:cNvSpPr/>
          <p:nvPr/>
        </p:nvSpPr>
        <p:spPr>
          <a:xfrm>
            <a:off x="1640004" y="3044103"/>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1626223" y="2986614"/>
            <a:ext cx="605282" cy="338554"/>
          </a:xfrm>
          <a:prstGeom prst="rect">
            <a:avLst/>
          </a:prstGeom>
          <a:noFill/>
        </p:spPr>
        <p:txBody>
          <a:bodyPr wrap="square" rtlCol="0" anchor="ctr">
            <a:spAutoFit/>
          </a:bodyPr>
          <a:lstStyle/>
          <a:p>
            <a:pPr algn="ctr"/>
            <a:r>
              <a:rPr lang="en-US" altLang="ko-KR" sz="1600" b="1" dirty="0" smtClean="0">
                <a:solidFill>
                  <a:schemeClr val="accent1"/>
                </a:solidFill>
                <a:latin typeface="Arial" pitchFamily="34" charset="0"/>
                <a:cs typeface="Arial" pitchFamily="34" charset="0"/>
              </a:rPr>
              <a:t>06</a:t>
            </a:r>
            <a:endParaRPr lang="ko-KR" altLang="en-US" sz="1600" b="1" dirty="0">
              <a:solidFill>
                <a:schemeClr val="accent1"/>
              </a:solidFill>
              <a:latin typeface="Arial" pitchFamily="34" charset="0"/>
              <a:cs typeface="Arial" pitchFamily="34" charset="0"/>
            </a:endParaRPr>
          </a:p>
        </p:txBody>
      </p:sp>
      <p:sp>
        <p:nvSpPr>
          <p:cNvPr id="48" name="Rectangle 47"/>
          <p:cNvSpPr/>
          <p:nvPr/>
        </p:nvSpPr>
        <p:spPr>
          <a:xfrm>
            <a:off x="1525631" y="3391513"/>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48"/>
          <p:cNvSpPr/>
          <p:nvPr/>
        </p:nvSpPr>
        <p:spPr>
          <a:xfrm>
            <a:off x="2325606" y="3463513"/>
            <a:ext cx="6116031" cy="279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dirty="0"/>
              <a:t>Protection</a:t>
            </a:r>
            <a:endParaRPr lang="ko-KR" altLang="en-US" dirty="0">
              <a:solidFill>
                <a:schemeClr val="bg1"/>
              </a:solidFill>
              <a:latin typeface="Arial" pitchFamily="34" charset="0"/>
              <a:cs typeface="Arial" pitchFamily="34" charset="0"/>
            </a:endParaRPr>
          </a:p>
        </p:txBody>
      </p:sp>
      <p:sp>
        <p:nvSpPr>
          <p:cNvPr id="50" name="Rectangle 49"/>
          <p:cNvSpPr/>
          <p:nvPr/>
        </p:nvSpPr>
        <p:spPr>
          <a:xfrm>
            <a:off x="1640004" y="3464823"/>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p:cNvSpPr txBox="1"/>
          <p:nvPr/>
        </p:nvSpPr>
        <p:spPr>
          <a:xfrm>
            <a:off x="1624690" y="3413631"/>
            <a:ext cx="605282" cy="338554"/>
          </a:xfrm>
          <a:prstGeom prst="rect">
            <a:avLst/>
          </a:prstGeom>
          <a:noFill/>
        </p:spPr>
        <p:txBody>
          <a:bodyPr wrap="square" rtlCol="0" anchor="ctr">
            <a:spAutoFit/>
          </a:bodyPr>
          <a:lstStyle/>
          <a:p>
            <a:pPr algn="ctr"/>
            <a:r>
              <a:rPr lang="en-US" altLang="ko-KR" sz="1600" b="1" dirty="0" smtClean="0">
                <a:solidFill>
                  <a:schemeClr val="accent2"/>
                </a:solidFill>
                <a:latin typeface="Arial" pitchFamily="34" charset="0"/>
                <a:cs typeface="Arial" pitchFamily="34" charset="0"/>
              </a:rPr>
              <a:t>07</a:t>
            </a:r>
            <a:endParaRPr lang="ko-KR" altLang="en-US" sz="1600" b="1" dirty="0">
              <a:solidFill>
                <a:schemeClr val="accent2"/>
              </a:solidFill>
              <a:latin typeface="Arial" pitchFamily="34" charset="0"/>
              <a:cs typeface="Arial" pitchFamily="34" charset="0"/>
            </a:endParaRPr>
          </a:p>
        </p:txBody>
      </p:sp>
      <p:sp>
        <p:nvSpPr>
          <p:cNvPr id="53" name="Rectangle 52"/>
          <p:cNvSpPr/>
          <p:nvPr/>
        </p:nvSpPr>
        <p:spPr>
          <a:xfrm>
            <a:off x="1525631" y="3824440"/>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2347639" y="3896871"/>
            <a:ext cx="6116031" cy="2793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t>Dual-mode of Operation</a:t>
            </a:r>
            <a:endParaRPr lang="ko-KR" altLang="en-US" dirty="0">
              <a:solidFill>
                <a:schemeClr val="bg1"/>
              </a:solidFill>
              <a:latin typeface="Arial" pitchFamily="34" charset="0"/>
              <a:cs typeface="Arial" pitchFamily="34" charset="0"/>
            </a:endParaRPr>
          </a:p>
        </p:txBody>
      </p:sp>
      <p:sp>
        <p:nvSpPr>
          <p:cNvPr id="55" name="Rectangle 54"/>
          <p:cNvSpPr/>
          <p:nvPr/>
        </p:nvSpPr>
        <p:spPr>
          <a:xfrm>
            <a:off x="1640004" y="3896871"/>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1624690" y="3846558"/>
            <a:ext cx="605282" cy="338554"/>
          </a:xfrm>
          <a:prstGeom prst="rect">
            <a:avLst/>
          </a:prstGeom>
          <a:noFill/>
        </p:spPr>
        <p:txBody>
          <a:bodyPr wrap="square" rtlCol="0" anchor="ctr">
            <a:spAutoFit/>
          </a:bodyPr>
          <a:lstStyle/>
          <a:p>
            <a:pPr algn="ctr"/>
            <a:r>
              <a:rPr lang="en-US" altLang="ko-KR" sz="1600" b="1" dirty="0" smtClean="0">
                <a:solidFill>
                  <a:schemeClr val="accent3"/>
                </a:solidFill>
                <a:latin typeface="Arial" pitchFamily="34" charset="0"/>
                <a:cs typeface="Arial" pitchFamily="34" charset="0"/>
              </a:rPr>
              <a:t>08</a:t>
            </a:r>
            <a:endParaRPr lang="ko-KR" altLang="en-US" sz="1600" b="1" dirty="0">
              <a:solidFill>
                <a:schemeClr val="accent3"/>
              </a:solidFill>
              <a:latin typeface="Arial" pitchFamily="34" charset="0"/>
              <a:cs typeface="Arial" pitchFamily="34" charset="0"/>
            </a:endParaRPr>
          </a:p>
        </p:txBody>
      </p:sp>
      <p:sp>
        <p:nvSpPr>
          <p:cNvPr id="58" name="Rectangle 57"/>
          <p:cNvSpPr/>
          <p:nvPr/>
        </p:nvSpPr>
        <p:spPr>
          <a:xfrm>
            <a:off x="1527904" y="4256919"/>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2327879" y="4328919"/>
            <a:ext cx="6116031" cy="2793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t>Operating Systems around us</a:t>
            </a:r>
            <a:endParaRPr lang="ko-KR" altLang="en-US" dirty="0"/>
          </a:p>
        </p:txBody>
      </p:sp>
      <p:sp>
        <p:nvSpPr>
          <p:cNvPr id="60" name="Rectangle 59"/>
          <p:cNvSpPr/>
          <p:nvPr/>
        </p:nvSpPr>
        <p:spPr>
          <a:xfrm>
            <a:off x="1640004" y="4328919"/>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TextBox 60"/>
          <p:cNvSpPr txBox="1"/>
          <p:nvPr/>
        </p:nvSpPr>
        <p:spPr>
          <a:xfrm>
            <a:off x="1626963" y="4279037"/>
            <a:ext cx="605282" cy="338554"/>
          </a:xfrm>
          <a:prstGeom prst="rect">
            <a:avLst/>
          </a:prstGeom>
          <a:noFill/>
        </p:spPr>
        <p:txBody>
          <a:bodyPr wrap="square" rtlCol="0" anchor="ctr">
            <a:spAutoFit/>
          </a:bodyPr>
          <a:lstStyle/>
          <a:p>
            <a:pPr algn="ctr"/>
            <a:r>
              <a:rPr lang="en-US" altLang="ko-KR" sz="1600" b="1" dirty="0" smtClean="0">
                <a:solidFill>
                  <a:schemeClr val="accent4"/>
                </a:solidFill>
                <a:latin typeface="Arial" pitchFamily="34" charset="0"/>
                <a:cs typeface="Arial" pitchFamily="34" charset="0"/>
              </a:rPr>
              <a:t>09</a:t>
            </a:r>
            <a:endParaRPr lang="ko-KR" altLang="en-US" sz="1600" b="1" dirty="0">
              <a:solidFill>
                <a:schemeClr val="accent4"/>
              </a:solidFill>
              <a:latin typeface="Arial" pitchFamily="34" charset="0"/>
              <a:cs typeface="Arial" pitchFamily="34" charset="0"/>
            </a:endParaRPr>
          </a:p>
        </p:txBody>
      </p:sp>
    </p:spTree>
    <p:extLst>
      <p:ext uri="{BB962C8B-B14F-4D97-AF65-F5344CB8AC3E}">
        <p14:creationId xmlns:p14="http://schemas.microsoft.com/office/powerpoint/2010/main" val="703446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1_20.pdf"/>
          <p:cNvPicPr>
            <a:picLocks noChangeAspect="1"/>
          </p:cNvPicPr>
          <p:nvPr/>
        </p:nvPicPr>
        <p:blipFill rotWithShape="1">
          <a:blip r:embed="rId2"/>
          <a:srcRect t="8770"/>
          <a:stretch/>
        </p:blipFill>
        <p:spPr bwMode="auto">
          <a:xfrm>
            <a:off x="5687442" y="3079125"/>
            <a:ext cx="3451919" cy="2136189"/>
          </a:xfrm>
          <a:prstGeom prst="rect">
            <a:avLst/>
          </a:prstGeom>
          <a:noFill/>
          <a:ln w="9525">
            <a:noFill/>
            <a:miter lim="800000"/>
            <a:headEnd/>
            <a:tailEnd/>
          </a:ln>
        </p:spPr>
      </p:pic>
      <p:sp>
        <p:nvSpPr>
          <p:cNvPr id="3" name="Title 1"/>
          <p:cNvSpPr>
            <a:spLocks noGrp="1"/>
          </p:cNvSpPr>
          <p:nvPr>
            <p:ph type="title"/>
          </p:nvPr>
        </p:nvSpPr>
        <p:spPr/>
        <p:txBody>
          <a:bodyPr/>
          <a:lstStyle/>
          <a:p>
            <a:r>
              <a:rPr lang="en-US" dirty="0" smtClean="0"/>
              <a:t>Computing Environment</a:t>
            </a:r>
            <a:endParaRPr lang="en-US" dirty="0"/>
          </a:p>
        </p:txBody>
      </p:sp>
      <p:sp>
        <p:nvSpPr>
          <p:cNvPr id="2" name="Rectangle 1"/>
          <p:cNvSpPr/>
          <p:nvPr/>
        </p:nvSpPr>
        <p:spPr>
          <a:xfrm>
            <a:off x="755576" y="507490"/>
            <a:ext cx="7560840" cy="4767139"/>
          </a:xfrm>
          <a:prstGeom prst="rect">
            <a:avLst/>
          </a:prstGeom>
        </p:spPr>
        <p:txBody>
          <a:bodyPr wrap="square">
            <a:spAutoFit/>
          </a:bodyPr>
          <a:lstStyle/>
          <a:p>
            <a:pPr algn="just">
              <a:lnSpc>
                <a:spcPct val="150000"/>
              </a:lnSpc>
            </a:pPr>
            <a:r>
              <a:rPr lang="en-US" sz="1200" b="1" dirty="0"/>
              <a:t>Virtualization</a:t>
            </a:r>
            <a:endParaRPr lang="en-US" sz="1200" b="1" dirty="0" smtClean="0"/>
          </a:p>
          <a:p>
            <a:pPr algn="just">
              <a:lnSpc>
                <a:spcPct val="150000"/>
              </a:lnSpc>
            </a:pPr>
            <a:r>
              <a:rPr lang="en-US" sz="1200" dirty="0" smtClean="0"/>
              <a:t>Allows </a:t>
            </a:r>
            <a:r>
              <a:rPr lang="en-US" sz="1200" dirty="0"/>
              <a:t>operating systems to run applications within other OSes</a:t>
            </a:r>
          </a:p>
          <a:p>
            <a:pPr lvl="1" algn="just">
              <a:lnSpc>
                <a:spcPct val="150000"/>
              </a:lnSpc>
            </a:pPr>
            <a:r>
              <a:rPr lang="en-US" sz="1200" dirty="0"/>
              <a:t>Vast and growing industry</a:t>
            </a:r>
          </a:p>
          <a:p>
            <a:pPr algn="just">
              <a:lnSpc>
                <a:spcPct val="150000"/>
              </a:lnSpc>
            </a:pPr>
            <a:r>
              <a:rPr lang="en-US" sz="1200" b="1" dirty="0">
                <a:solidFill>
                  <a:srgbClr val="3366FF"/>
                </a:solidFill>
              </a:rPr>
              <a:t>Emulation</a:t>
            </a:r>
            <a:r>
              <a:rPr lang="en-US" sz="1200" dirty="0"/>
              <a:t> used when source CPU type different from target type (i.e. PowerPC to Intel x86)</a:t>
            </a:r>
          </a:p>
          <a:p>
            <a:pPr lvl="1" algn="just">
              <a:lnSpc>
                <a:spcPct val="150000"/>
              </a:lnSpc>
            </a:pPr>
            <a:r>
              <a:rPr lang="en-US" sz="1200" dirty="0"/>
              <a:t>Generally slowest method</a:t>
            </a:r>
          </a:p>
          <a:p>
            <a:pPr lvl="1" algn="just">
              <a:lnSpc>
                <a:spcPct val="150000"/>
              </a:lnSpc>
            </a:pPr>
            <a:r>
              <a:rPr lang="en-US" sz="1200" dirty="0"/>
              <a:t>When computer language not compiled to native code – </a:t>
            </a:r>
            <a:r>
              <a:rPr lang="en-US" sz="1200" b="1" dirty="0">
                <a:solidFill>
                  <a:srgbClr val="3366FF"/>
                </a:solidFill>
              </a:rPr>
              <a:t>Interpretation</a:t>
            </a:r>
          </a:p>
          <a:p>
            <a:pPr algn="just">
              <a:lnSpc>
                <a:spcPct val="150000"/>
              </a:lnSpc>
            </a:pPr>
            <a:r>
              <a:rPr lang="en-US" sz="1200" b="1" dirty="0">
                <a:solidFill>
                  <a:srgbClr val="3366FF"/>
                </a:solidFill>
              </a:rPr>
              <a:t>Virtualization</a:t>
            </a:r>
            <a:r>
              <a:rPr lang="en-US" sz="1200" dirty="0"/>
              <a:t> – OS natively compiled for CPU, running </a:t>
            </a:r>
            <a:r>
              <a:rPr lang="en-US" sz="1200" b="1" dirty="0">
                <a:solidFill>
                  <a:srgbClr val="3366FF"/>
                </a:solidFill>
              </a:rPr>
              <a:t>guest</a:t>
            </a:r>
            <a:r>
              <a:rPr lang="en-US" sz="1200" dirty="0"/>
              <a:t> OSes  also natively compiled </a:t>
            </a:r>
          </a:p>
          <a:p>
            <a:pPr lvl="1" algn="just">
              <a:lnSpc>
                <a:spcPct val="150000"/>
              </a:lnSpc>
            </a:pPr>
            <a:r>
              <a:rPr lang="en-US" sz="1200" dirty="0"/>
              <a:t>Consider VMware running </a:t>
            </a:r>
            <a:r>
              <a:rPr lang="en-US" sz="1200" dirty="0" err="1"/>
              <a:t>WinXP</a:t>
            </a:r>
            <a:r>
              <a:rPr lang="en-US" sz="1200" dirty="0"/>
              <a:t> guests, each running applications, all on native </a:t>
            </a:r>
            <a:r>
              <a:rPr lang="en-US" sz="1200" dirty="0" err="1"/>
              <a:t>WinXP</a:t>
            </a:r>
            <a:r>
              <a:rPr lang="en-US" sz="1200" dirty="0"/>
              <a:t> </a:t>
            </a:r>
            <a:r>
              <a:rPr lang="en-US" sz="1200" b="1" dirty="0">
                <a:solidFill>
                  <a:srgbClr val="3366FF"/>
                </a:solidFill>
              </a:rPr>
              <a:t>host</a:t>
            </a:r>
            <a:r>
              <a:rPr lang="en-US" sz="1200" dirty="0"/>
              <a:t> OS</a:t>
            </a:r>
          </a:p>
          <a:p>
            <a:pPr lvl="1" algn="just">
              <a:lnSpc>
                <a:spcPct val="150000"/>
              </a:lnSpc>
            </a:pPr>
            <a:r>
              <a:rPr lang="en-US" sz="1200" b="1" dirty="0">
                <a:solidFill>
                  <a:srgbClr val="3366FF"/>
                </a:solidFill>
              </a:rPr>
              <a:t>VMM</a:t>
            </a:r>
            <a:r>
              <a:rPr lang="en-US" sz="1200" dirty="0"/>
              <a:t> provides virtualization </a:t>
            </a:r>
            <a:r>
              <a:rPr lang="en-US" sz="1200" dirty="0" smtClean="0"/>
              <a:t>services</a:t>
            </a:r>
          </a:p>
          <a:p>
            <a:pPr lvl="1" algn="just">
              <a:lnSpc>
                <a:spcPct val="150000"/>
              </a:lnSpc>
            </a:pPr>
            <a:r>
              <a:rPr lang="en-US" sz="1200" dirty="0"/>
              <a:t>Use cases involve laptops and desktops running multiple OSes for exploration or compatibility</a:t>
            </a:r>
          </a:p>
          <a:p>
            <a:pPr lvl="1" algn="just">
              <a:lnSpc>
                <a:spcPct val="150000"/>
              </a:lnSpc>
            </a:pPr>
            <a:r>
              <a:rPr lang="en-US" sz="1200" dirty="0"/>
              <a:t>Apple laptop running Mac OS X host, Windows as a guest</a:t>
            </a:r>
          </a:p>
          <a:p>
            <a:pPr lvl="1" algn="just">
              <a:lnSpc>
                <a:spcPct val="150000"/>
              </a:lnSpc>
            </a:pPr>
            <a:r>
              <a:rPr lang="en-US" sz="1200" dirty="0"/>
              <a:t>Developing apps for multiple OSes without having multiple systems</a:t>
            </a:r>
          </a:p>
          <a:p>
            <a:pPr lvl="1" algn="just">
              <a:lnSpc>
                <a:spcPct val="150000"/>
              </a:lnSpc>
            </a:pPr>
            <a:r>
              <a:rPr lang="en-US" sz="1200" dirty="0"/>
              <a:t>QA testing applications without having multiple systems</a:t>
            </a:r>
          </a:p>
          <a:p>
            <a:pPr lvl="1" algn="just">
              <a:lnSpc>
                <a:spcPct val="150000"/>
              </a:lnSpc>
            </a:pPr>
            <a:r>
              <a:rPr lang="en-US" sz="1200" dirty="0"/>
              <a:t>Executing and managing compute environments within data centers</a:t>
            </a:r>
          </a:p>
          <a:p>
            <a:pPr lvl="1" algn="just">
              <a:lnSpc>
                <a:spcPct val="150000"/>
              </a:lnSpc>
            </a:pPr>
            <a:r>
              <a:rPr lang="en-US" sz="1200" dirty="0"/>
              <a:t>VMM can run natively, in which case they are also the host</a:t>
            </a:r>
          </a:p>
          <a:p>
            <a:pPr lvl="1" algn="just">
              <a:lnSpc>
                <a:spcPct val="150000"/>
              </a:lnSpc>
            </a:pPr>
            <a:r>
              <a:rPr lang="en-US" sz="1200" dirty="0"/>
              <a:t>There is no general purpose host then (VMware ESX and Citrix </a:t>
            </a:r>
            <a:r>
              <a:rPr lang="en-US" sz="1200" dirty="0" err="1"/>
              <a:t>XenServer</a:t>
            </a:r>
            <a:r>
              <a:rPr lang="en-US" sz="1200" dirty="0"/>
              <a:t>)</a:t>
            </a:r>
          </a:p>
          <a:p>
            <a:pPr lvl="1" algn="just">
              <a:lnSpc>
                <a:spcPct val="150000"/>
              </a:lnSpc>
            </a:pPr>
            <a:endParaRPr lang="en-US" sz="1200" dirty="0"/>
          </a:p>
        </p:txBody>
      </p:sp>
    </p:spTree>
    <p:extLst>
      <p:ext uri="{BB962C8B-B14F-4D97-AF65-F5344CB8AC3E}">
        <p14:creationId xmlns:p14="http://schemas.microsoft.com/office/powerpoint/2010/main" val="3835155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Services</a:t>
            </a:r>
          </a:p>
        </p:txBody>
      </p:sp>
      <p:sp>
        <p:nvSpPr>
          <p:cNvPr id="3" name="Content Placeholder 2"/>
          <p:cNvSpPr txBox="1">
            <a:spLocks/>
          </p:cNvSpPr>
          <p:nvPr/>
        </p:nvSpPr>
        <p:spPr>
          <a:xfrm>
            <a:off x="683568" y="805713"/>
            <a:ext cx="8153400" cy="5181600"/>
          </a:xfrm>
          <a:prstGeom prst="rect">
            <a:avLst/>
          </a:prstGeom>
        </p:spPr>
        <p:txBody>
          <a:bodyP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smtClean="0"/>
              <a:t>Operating systems provide an environment for execution of programs and services to programs and users</a:t>
            </a:r>
          </a:p>
          <a:p>
            <a:r>
              <a:rPr lang="en-US" sz="1200" dirty="0" smtClean="0"/>
              <a:t>A set of operating-system services provides functions that are helpful to the user</a:t>
            </a:r>
          </a:p>
          <a:p>
            <a:r>
              <a:rPr lang="en-US" sz="1200" b="1" dirty="0" smtClean="0"/>
              <a:t>User interface </a:t>
            </a:r>
          </a:p>
          <a:p>
            <a:pPr lvl="1"/>
            <a:r>
              <a:rPr lang="en-US" sz="1200" dirty="0" smtClean="0"/>
              <a:t>Almost all operating systems have a user interface (</a:t>
            </a:r>
            <a:r>
              <a:rPr lang="en-US" sz="1200" b="1" dirty="0" smtClean="0">
                <a:solidFill>
                  <a:srgbClr val="3366FF"/>
                </a:solidFill>
              </a:rPr>
              <a:t>UI</a:t>
            </a:r>
            <a:r>
              <a:rPr lang="en-US" sz="1200" dirty="0" smtClean="0"/>
              <a:t>)</a:t>
            </a:r>
          </a:p>
          <a:p>
            <a:pPr lvl="2"/>
            <a:r>
              <a:rPr lang="en-US" sz="1200" dirty="0" smtClean="0"/>
              <a:t>Varies between </a:t>
            </a:r>
            <a:r>
              <a:rPr lang="en-US" sz="1200" b="1" dirty="0" smtClean="0">
                <a:solidFill>
                  <a:srgbClr val="3366FF"/>
                </a:solidFill>
              </a:rPr>
              <a:t>Command-Line </a:t>
            </a:r>
            <a:r>
              <a:rPr lang="en-US" sz="1200" b="1" dirty="0" smtClean="0"/>
              <a:t>(</a:t>
            </a:r>
            <a:r>
              <a:rPr lang="en-US" sz="1200" b="1" dirty="0" smtClean="0">
                <a:solidFill>
                  <a:srgbClr val="3366FF"/>
                </a:solidFill>
              </a:rPr>
              <a:t>CLI</a:t>
            </a:r>
            <a:r>
              <a:rPr lang="en-US" sz="1200" b="1" dirty="0" smtClean="0">
                <a:solidFill>
                  <a:srgbClr val="000000"/>
                </a:solidFill>
              </a:rPr>
              <a:t>)</a:t>
            </a:r>
            <a:r>
              <a:rPr lang="en-US" sz="1200" dirty="0" smtClean="0">
                <a:solidFill>
                  <a:srgbClr val="000000"/>
                </a:solidFill>
              </a:rPr>
              <a:t>, </a:t>
            </a:r>
            <a:r>
              <a:rPr lang="en-US" sz="1200" b="1" dirty="0" smtClean="0">
                <a:solidFill>
                  <a:srgbClr val="3366FF"/>
                </a:solidFill>
              </a:rPr>
              <a:t>Graphics User Interface </a:t>
            </a:r>
            <a:r>
              <a:rPr lang="en-US" sz="1200" b="1" dirty="0" smtClean="0">
                <a:solidFill>
                  <a:srgbClr val="000000"/>
                </a:solidFill>
              </a:rPr>
              <a:t>(</a:t>
            </a:r>
            <a:r>
              <a:rPr lang="en-US" sz="1200" b="1" dirty="0" smtClean="0">
                <a:solidFill>
                  <a:srgbClr val="3366FF"/>
                </a:solidFill>
              </a:rPr>
              <a:t>GUI</a:t>
            </a:r>
            <a:r>
              <a:rPr lang="en-US" sz="1200" b="1" dirty="0" smtClean="0">
                <a:solidFill>
                  <a:srgbClr val="000000"/>
                </a:solidFill>
              </a:rPr>
              <a:t>)</a:t>
            </a:r>
            <a:r>
              <a:rPr lang="en-US" sz="1200" dirty="0" smtClean="0">
                <a:solidFill>
                  <a:srgbClr val="000000"/>
                </a:solidFill>
              </a:rPr>
              <a:t>,</a:t>
            </a:r>
            <a:r>
              <a:rPr lang="en-US" sz="1200" b="1" dirty="0" smtClean="0">
                <a:solidFill>
                  <a:srgbClr val="3366FF"/>
                </a:solidFill>
              </a:rPr>
              <a:t> Batch</a:t>
            </a:r>
          </a:p>
          <a:p>
            <a:r>
              <a:rPr lang="en-US" sz="1200" b="1" dirty="0" smtClean="0"/>
              <a:t>Program execution</a:t>
            </a:r>
          </a:p>
          <a:p>
            <a:pPr lvl="1"/>
            <a:r>
              <a:rPr lang="en-US" sz="1200" dirty="0" smtClean="0"/>
              <a:t>The system must be able to load a program into memory and to run that program, end execution, either normally or abnormally (indicating error)</a:t>
            </a:r>
          </a:p>
          <a:p>
            <a:r>
              <a:rPr lang="en-US" sz="1200" b="1" dirty="0"/>
              <a:t>I/O operations</a:t>
            </a:r>
          </a:p>
          <a:p>
            <a:pPr lvl="1">
              <a:lnSpc>
                <a:spcPct val="80000"/>
              </a:lnSpc>
            </a:pPr>
            <a:r>
              <a:rPr lang="en-US" sz="1200" dirty="0"/>
              <a:t>since user programs cannot execute I/O operations directly, the operating system must provide some means to perform I/O</a:t>
            </a:r>
          </a:p>
          <a:p>
            <a:r>
              <a:rPr lang="en-US" sz="1200" b="1" dirty="0"/>
              <a:t>File-system manipulation</a:t>
            </a:r>
          </a:p>
          <a:p>
            <a:pPr lvl="1"/>
            <a:r>
              <a:rPr lang="en-US" sz="1200" dirty="0"/>
              <a:t>Programs need to read and write files and directories, create and delete them, search them, list file Information, permission management</a:t>
            </a:r>
          </a:p>
          <a:p>
            <a:pPr lvl="1"/>
            <a:r>
              <a:rPr lang="en-US" sz="1200" dirty="0"/>
              <a:t>Operating system helps the programs to achieve that</a:t>
            </a:r>
          </a:p>
          <a:p>
            <a:r>
              <a:rPr lang="en-US" sz="1200" b="1" dirty="0"/>
              <a:t>Communications</a:t>
            </a:r>
          </a:p>
          <a:p>
            <a:pPr lvl="1"/>
            <a:r>
              <a:rPr lang="en-US" sz="1200" dirty="0"/>
              <a:t>Processes may exchange information, on the same computer or between computers over a network</a:t>
            </a:r>
          </a:p>
          <a:p>
            <a:pPr lvl="1"/>
            <a:r>
              <a:rPr lang="en-US" sz="1200" dirty="0"/>
              <a:t>Communications may be via shared memory or through message passing (packets moved by the OS)</a:t>
            </a:r>
          </a:p>
          <a:p>
            <a:pPr lvl="1"/>
            <a:endParaRPr lang="en-US" sz="1200" dirty="0"/>
          </a:p>
        </p:txBody>
      </p:sp>
    </p:spTree>
    <p:extLst>
      <p:ext uri="{BB962C8B-B14F-4D97-AF65-F5344CB8AC3E}">
        <p14:creationId xmlns:p14="http://schemas.microsoft.com/office/powerpoint/2010/main" val="461904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Operating-System </a:t>
            </a:r>
            <a:r>
              <a:rPr lang="en-US" dirty="0" smtClean="0"/>
              <a:t>approach</a:t>
            </a:r>
            <a:endParaRPr lang="en-US" dirty="0"/>
          </a:p>
        </p:txBody>
      </p:sp>
      <p:sp>
        <p:nvSpPr>
          <p:cNvPr id="3" name="Rectangle 2"/>
          <p:cNvSpPr/>
          <p:nvPr/>
        </p:nvSpPr>
        <p:spPr>
          <a:xfrm>
            <a:off x="908720" y="916360"/>
            <a:ext cx="5814392" cy="1015663"/>
          </a:xfrm>
          <a:prstGeom prst="rect">
            <a:avLst/>
          </a:prstGeom>
        </p:spPr>
        <p:txBody>
          <a:bodyPr wrap="square">
            <a:spAutoFit/>
          </a:bodyPr>
          <a:lstStyle/>
          <a:p>
            <a:r>
              <a:rPr lang="en-US" sz="1200" b="1" dirty="0" smtClean="0"/>
              <a:t>Multiprogramming</a:t>
            </a:r>
          </a:p>
          <a:p>
            <a:r>
              <a:rPr lang="en-US" sz="1200" dirty="0" smtClean="0"/>
              <a:t>The </a:t>
            </a:r>
            <a:r>
              <a:rPr lang="en-US" sz="1200" dirty="0"/>
              <a:t>idea is as follows: The operating system keeps several jobs in memory simultaneously </a:t>
            </a:r>
            <a:r>
              <a:rPr lang="en-US" sz="1200" dirty="0" smtClean="0"/>
              <a:t>Since</a:t>
            </a:r>
            <a:r>
              <a:rPr lang="en-US" sz="1200" dirty="0"/>
              <a:t>, in general, main memory is too small to accommodate all jobs, the jobs are kept initially on the disk in the job pool. This pool consists of all processes residing on disk awaiting allocation of main memory.</a:t>
            </a:r>
          </a:p>
        </p:txBody>
      </p:sp>
      <p:pic>
        <p:nvPicPr>
          <p:cNvPr id="4" name="Picture 3"/>
          <p:cNvPicPr>
            <a:picLocks noChangeAspect="1"/>
          </p:cNvPicPr>
          <p:nvPr/>
        </p:nvPicPr>
        <p:blipFill rotWithShape="1">
          <a:blip r:embed="rId2"/>
          <a:srcRect l="45669" t="33900" r="38582" b="22700"/>
          <a:stretch/>
        </p:blipFill>
        <p:spPr>
          <a:xfrm>
            <a:off x="8109292" y="743723"/>
            <a:ext cx="1034708" cy="1603798"/>
          </a:xfrm>
          <a:prstGeom prst="rect">
            <a:avLst/>
          </a:prstGeom>
        </p:spPr>
      </p:pic>
      <p:sp>
        <p:nvSpPr>
          <p:cNvPr id="5" name="Rectangle 4"/>
          <p:cNvSpPr/>
          <p:nvPr/>
        </p:nvSpPr>
        <p:spPr>
          <a:xfrm>
            <a:off x="899592" y="1932023"/>
            <a:ext cx="5832648" cy="830997"/>
          </a:xfrm>
          <a:prstGeom prst="rect">
            <a:avLst/>
          </a:prstGeom>
        </p:spPr>
        <p:txBody>
          <a:bodyPr wrap="square">
            <a:spAutoFit/>
          </a:bodyPr>
          <a:lstStyle/>
          <a:p>
            <a:r>
              <a:rPr lang="en-US" sz="1200" b="1" dirty="0" smtClean="0"/>
              <a:t>Multiprocessing</a:t>
            </a:r>
          </a:p>
          <a:p>
            <a:r>
              <a:rPr lang="en-US" sz="1200" dirty="0" smtClean="0"/>
              <a:t>There </a:t>
            </a:r>
            <a:r>
              <a:rPr lang="en-US" sz="1200" dirty="0"/>
              <a:t>are several different strategies for designing a computer system. Single-processor systems have only one processor, while multiprocessor systems contain two or more processors that share physical memory and peripheral devices.</a:t>
            </a:r>
          </a:p>
        </p:txBody>
      </p:sp>
      <p:sp>
        <p:nvSpPr>
          <p:cNvPr id="6" name="Rectangle 5"/>
          <p:cNvSpPr/>
          <p:nvPr/>
        </p:nvSpPr>
        <p:spPr>
          <a:xfrm>
            <a:off x="6084168" y="3897683"/>
            <a:ext cx="3275857" cy="1107996"/>
          </a:xfrm>
          <a:prstGeom prst="rect">
            <a:avLst/>
          </a:prstGeom>
        </p:spPr>
        <p:txBody>
          <a:bodyPr wrap="square">
            <a:spAutoFit/>
          </a:bodyPr>
          <a:lstStyle/>
          <a:p>
            <a:r>
              <a:rPr lang="en-US" sz="1200" b="1" dirty="0" smtClean="0">
                <a:solidFill>
                  <a:srgbClr val="000000"/>
                </a:solidFill>
                <a:latin typeface="Nunito"/>
              </a:rPr>
              <a:t>Problems because of Multiprogramming</a:t>
            </a:r>
          </a:p>
          <a:p>
            <a:pPr marL="171450" indent="-171450">
              <a:buFont typeface="Wingdings" panose="05000000000000000000" pitchFamily="2" charset="2"/>
              <a:buChar char="v"/>
            </a:pPr>
            <a:r>
              <a:rPr lang="en-US" dirty="0"/>
              <a:t>Memory Protection</a:t>
            </a:r>
          </a:p>
          <a:p>
            <a:pPr marL="171450" indent="-171450">
              <a:buFont typeface="Wingdings" panose="05000000000000000000" pitchFamily="2" charset="2"/>
              <a:buChar char="v"/>
            </a:pPr>
            <a:r>
              <a:rPr lang="en-US" dirty="0"/>
              <a:t>I/O Protection</a:t>
            </a:r>
          </a:p>
          <a:p>
            <a:pPr marL="171450" indent="-171450">
              <a:buFont typeface="Wingdings" panose="05000000000000000000" pitchFamily="2" charset="2"/>
              <a:buChar char="v"/>
            </a:pPr>
            <a:r>
              <a:rPr lang="en-US" dirty="0"/>
              <a:t>CPU Protection</a:t>
            </a:r>
          </a:p>
        </p:txBody>
      </p:sp>
      <p:sp>
        <p:nvSpPr>
          <p:cNvPr id="7" name="Rectangle 6"/>
          <p:cNvSpPr/>
          <p:nvPr/>
        </p:nvSpPr>
        <p:spPr>
          <a:xfrm>
            <a:off x="932859" y="2776447"/>
            <a:ext cx="5742065" cy="830997"/>
          </a:xfrm>
          <a:prstGeom prst="rect">
            <a:avLst/>
          </a:prstGeom>
        </p:spPr>
        <p:txBody>
          <a:bodyPr wrap="square">
            <a:spAutoFit/>
          </a:bodyPr>
          <a:lstStyle/>
          <a:p>
            <a:r>
              <a:rPr lang="en-US" sz="1200" b="1" dirty="0" smtClean="0">
                <a:solidFill>
                  <a:srgbClr val="000000"/>
                </a:solidFill>
                <a:latin typeface="Nunito"/>
              </a:rPr>
              <a:t>Multitasking</a:t>
            </a:r>
          </a:p>
          <a:p>
            <a:r>
              <a:rPr lang="en-US" sz="1200" dirty="0" smtClean="0">
                <a:solidFill>
                  <a:srgbClr val="000000"/>
                </a:solidFill>
                <a:latin typeface="Nunito"/>
              </a:rPr>
              <a:t>Multitasking </a:t>
            </a:r>
            <a:r>
              <a:rPr lang="en-US" sz="1200" dirty="0">
                <a:solidFill>
                  <a:srgbClr val="000000"/>
                </a:solidFill>
                <a:latin typeface="Nunito"/>
              </a:rPr>
              <a:t>is when multiple jobs are executed by the CPU simultaneously by switching between them. Switches occur so frequently that the users may interact with each program while it is </a:t>
            </a:r>
            <a:r>
              <a:rPr lang="en-US" sz="1200" dirty="0" smtClean="0">
                <a:solidFill>
                  <a:srgbClr val="000000"/>
                </a:solidFill>
                <a:latin typeface="Nunito"/>
              </a:rPr>
              <a:t>running. Multitasking about time sharing</a:t>
            </a:r>
            <a:endParaRPr lang="en-US" sz="1200" dirty="0"/>
          </a:p>
        </p:txBody>
      </p:sp>
      <p:pic>
        <p:nvPicPr>
          <p:cNvPr id="12290" name="Picture 2" descr="Multiprocessing Systems | Multiprocessing | Pearson IT Cert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775482" y="2261036"/>
            <a:ext cx="2349344" cy="12146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2859" y="3651676"/>
            <a:ext cx="5151309" cy="1015663"/>
          </a:xfrm>
          <a:prstGeom prst="rect">
            <a:avLst/>
          </a:prstGeom>
        </p:spPr>
        <p:txBody>
          <a:bodyPr wrap="square">
            <a:spAutoFit/>
          </a:bodyPr>
          <a:lstStyle/>
          <a:p>
            <a:r>
              <a:rPr lang="en-US" sz="1200" b="1" dirty="0" smtClean="0">
                <a:solidFill>
                  <a:srgbClr val="000000"/>
                </a:solidFill>
                <a:latin typeface="Nunito"/>
              </a:rPr>
              <a:t>Multithreading</a:t>
            </a:r>
          </a:p>
          <a:p>
            <a:r>
              <a:rPr lang="en-US" sz="1200" dirty="0" smtClean="0">
                <a:solidFill>
                  <a:srgbClr val="000000"/>
                </a:solidFill>
                <a:latin typeface="Nunito"/>
              </a:rPr>
              <a:t>Multitasking </a:t>
            </a:r>
            <a:r>
              <a:rPr lang="en-US" sz="1200" dirty="0">
                <a:solidFill>
                  <a:srgbClr val="000000"/>
                </a:solidFill>
                <a:latin typeface="Nunito"/>
              </a:rPr>
              <a:t>is when multiple jobs are executed by the CPU simultaneously by switching between them. Switches occur so frequently that the users may interact with each program while it is running. An OS does the following activities related to multitasking</a:t>
            </a:r>
            <a:endParaRPr lang="en-US" sz="1200" dirty="0"/>
          </a:p>
        </p:txBody>
      </p:sp>
    </p:spTree>
    <p:extLst>
      <p:ext uri="{BB962C8B-B14F-4D97-AF65-F5344CB8AC3E}">
        <p14:creationId xmlns:p14="http://schemas.microsoft.com/office/powerpoint/2010/main" val="1444892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Solution of Multiprogramming Problems</a:t>
            </a:r>
            <a:endParaRPr lang="en-US" sz="2800" dirty="0"/>
          </a:p>
        </p:txBody>
      </p:sp>
      <p:sp>
        <p:nvSpPr>
          <p:cNvPr id="3" name="Rectangle 2"/>
          <p:cNvSpPr/>
          <p:nvPr/>
        </p:nvSpPr>
        <p:spPr>
          <a:xfrm>
            <a:off x="1331640" y="843558"/>
            <a:ext cx="5151309" cy="646331"/>
          </a:xfrm>
          <a:prstGeom prst="rect">
            <a:avLst/>
          </a:prstGeom>
        </p:spPr>
        <p:txBody>
          <a:bodyPr wrap="square">
            <a:spAutoFit/>
          </a:bodyPr>
          <a:lstStyle/>
          <a:p>
            <a:r>
              <a:rPr lang="en-US" sz="1200" b="1" dirty="0" smtClean="0">
                <a:solidFill>
                  <a:srgbClr val="000000"/>
                </a:solidFill>
              </a:rPr>
              <a:t>Memory Protection (Solution)</a:t>
            </a:r>
          </a:p>
          <a:p>
            <a:pPr marL="171450" indent="-171450">
              <a:buFont typeface="Wingdings" panose="05000000000000000000" pitchFamily="2" charset="2"/>
              <a:buChar char="v"/>
            </a:pPr>
            <a:r>
              <a:rPr lang="en-US" sz="1200" dirty="0" smtClean="0">
                <a:solidFill>
                  <a:srgbClr val="000000"/>
                </a:solidFill>
              </a:rPr>
              <a:t>Every Program residing in memory is assigned a limit</a:t>
            </a:r>
          </a:p>
          <a:p>
            <a:pPr marL="171450" indent="-171450">
              <a:buFont typeface="Wingdings" panose="05000000000000000000" pitchFamily="2" charset="2"/>
              <a:buChar char="v"/>
            </a:pPr>
            <a:r>
              <a:rPr lang="en-US" sz="1200" dirty="0" smtClean="0">
                <a:solidFill>
                  <a:srgbClr val="000000"/>
                </a:solidFill>
              </a:rPr>
              <a:t>If a program exceed its limit in user mode, it is trapped</a:t>
            </a:r>
            <a:endParaRPr lang="en-US" sz="1200" dirty="0"/>
          </a:p>
        </p:txBody>
      </p:sp>
      <p:sp>
        <p:nvSpPr>
          <p:cNvPr id="4" name="Rectangle 3"/>
          <p:cNvSpPr/>
          <p:nvPr/>
        </p:nvSpPr>
        <p:spPr>
          <a:xfrm>
            <a:off x="1301568" y="1635646"/>
            <a:ext cx="5151309" cy="830997"/>
          </a:xfrm>
          <a:prstGeom prst="rect">
            <a:avLst/>
          </a:prstGeom>
        </p:spPr>
        <p:txBody>
          <a:bodyPr wrap="square">
            <a:spAutoFit/>
          </a:bodyPr>
          <a:lstStyle/>
          <a:p>
            <a:r>
              <a:rPr lang="en-US" sz="1200" b="1" dirty="0" smtClean="0">
                <a:solidFill>
                  <a:srgbClr val="000000"/>
                </a:solidFill>
              </a:rPr>
              <a:t> I/O Protection Solution</a:t>
            </a:r>
            <a:endParaRPr lang="en-US" sz="1200" b="1" dirty="0">
              <a:solidFill>
                <a:srgbClr val="000000"/>
              </a:solidFill>
            </a:endParaRPr>
          </a:p>
          <a:p>
            <a:pPr marL="171450" indent="-171450">
              <a:buFont typeface="Wingdings" panose="05000000000000000000" pitchFamily="2" charset="2"/>
              <a:buChar char="v"/>
            </a:pPr>
            <a:r>
              <a:rPr lang="en-US" sz="1200" dirty="0" smtClean="0">
                <a:solidFill>
                  <a:srgbClr val="000000"/>
                </a:solidFill>
              </a:rPr>
              <a:t>I/O instructions can’t be used in user mode</a:t>
            </a:r>
          </a:p>
          <a:p>
            <a:pPr marL="171450" indent="-171450">
              <a:buFont typeface="Wingdings" panose="05000000000000000000" pitchFamily="2" charset="2"/>
              <a:buChar char="v"/>
            </a:pPr>
            <a:r>
              <a:rPr lang="en-US" sz="1200" dirty="0" smtClean="0">
                <a:solidFill>
                  <a:srgbClr val="000000"/>
                </a:solidFill>
              </a:rPr>
              <a:t>Issuing I/O instructions in user-mode generate a trap</a:t>
            </a:r>
          </a:p>
          <a:p>
            <a:pPr marL="171450" indent="-171450">
              <a:buFont typeface="Wingdings" panose="05000000000000000000" pitchFamily="2" charset="2"/>
              <a:buChar char="v"/>
            </a:pPr>
            <a:endParaRPr lang="en-US" sz="1200" dirty="0"/>
          </a:p>
        </p:txBody>
      </p:sp>
      <p:sp>
        <p:nvSpPr>
          <p:cNvPr id="5" name="Rectangle 4"/>
          <p:cNvSpPr/>
          <p:nvPr/>
        </p:nvSpPr>
        <p:spPr>
          <a:xfrm>
            <a:off x="1331640" y="2466643"/>
            <a:ext cx="5151309" cy="646331"/>
          </a:xfrm>
          <a:prstGeom prst="rect">
            <a:avLst/>
          </a:prstGeom>
        </p:spPr>
        <p:txBody>
          <a:bodyPr wrap="square">
            <a:spAutoFit/>
          </a:bodyPr>
          <a:lstStyle/>
          <a:p>
            <a:r>
              <a:rPr lang="en-US" sz="1200" b="1" dirty="0" smtClean="0">
                <a:solidFill>
                  <a:srgbClr val="000000"/>
                </a:solidFill>
              </a:rPr>
              <a:t>CPU Protection (Solution)</a:t>
            </a:r>
          </a:p>
          <a:p>
            <a:pPr marL="171450" indent="-171450">
              <a:buFont typeface="Wingdings" panose="05000000000000000000" pitchFamily="2" charset="2"/>
              <a:buChar char="v"/>
            </a:pPr>
            <a:r>
              <a:rPr lang="en-US" sz="1200" dirty="0" smtClean="0">
                <a:solidFill>
                  <a:srgbClr val="000000"/>
                </a:solidFill>
              </a:rPr>
              <a:t>Time, a controller, generates interrupts at fixed intervals.</a:t>
            </a:r>
          </a:p>
          <a:p>
            <a:pPr marL="171450" indent="-171450">
              <a:buFont typeface="Wingdings" panose="05000000000000000000" pitchFamily="2" charset="2"/>
              <a:buChar char="v"/>
            </a:pPr>
            <a:r>
              <a:rPr lang="en-US" sz="1200" dirty="0" smtClean="0">
                <a:solidFill>
                  <a:srgbClr val="000000"/>
                </a:solidFill>
              </a:rPr>
              <a:t>Interrupts transfer control to kernel in kernel mode.</a:t>
            </a:r>
            <a:endParaRPr lang="en-US" sz="1200" dirty="0"/>
          </a:p>
        </p:txBody>
      </p:sp>
    </p:spTree>
    <p:extLst>
      <p:ext uri="{BB962C8B-B14F-4D97-AF65-F5344CB8AC3E}">
        <p14:creationId xmlns:p14="http://schemas.microsoft.com/office/powerpoint/2010/main" val="15138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Services</a:t>
            </a:r>
          </a:p>
        </p:txBody>
      </p:sp>
      <p:sp>
        <p:nvSpPr>
          <p:cNvPr id="3" name="Rectangle 2"/>
          <p:cNvSpPr/>
          <p:nvPr/>
        </p:nvSpPr>
        <p:spPr>
          <a:xfrm>
            <a:off x="1115616" y="837711"/>
            <a:ext cx="7920880" cy="4395049"/>
          </a:xfrm>
          <a:prstGeom prst="rect">
            <a:avLst/>
          </a:prstGeom>
        </p:spPr>
        <p:txBody>
          <a:bodyPr wrap="square">
            <a:spAutoFit/>
          </a:bodyPr>
          <a:lstStyle/>
          <a:p>
            <a:r>
              <a:rPr lang="en-US" sz="1200" b="1" dirty="0"/>
              <a:t>Error detection</a:t>
            </a:r>
          </a:p>
          <a:p>
            <a:pPr lvl="1"/>
            <a:r>
              <a:rPr lang="en-US" sz="1200" dirty="0"/>
              <a:t>OS needs to be constantly aware of possible errors</a:t>
            </a:r>
          </a:p>
          <a:p>
            <a:pPr lvl="2"/>
            <a:r>
              <a:rPr lang="en-US" sz="1200" dirty="0"/>
              <a:t>May occur in the CPU and memory hardware, in I/O devices, in user program</a:t>
            </a:r>
          </a:p>
          <a:p>
            <a:pPr lvl="2"/>
            <a:r>
              <a:rPr lang="en-US" sz="1200" dirty="0"/>
              <a:t>For each type of error, OS should take the appropriate action to ensure correct and consistent computing</a:t>
            </a:r>
          </a:p>
          <a:p>
            <a:pPr lvl="2"/>
            <a:r>
              <a:rPr lang="en-US" sz="1200" dirty="0"/>
              <a:t>Debugging facilities can greatly enhance the user</a:t>
            </a:r>
            <a:r>
              <a:rPr lang="ja-JP" altLang="en-US" sz="1200" dirty="0"/>
              <a:t>’</a:t>
            </a:r>
            <a:r>
              <a:rPr lang="en-US" altLang="ja-JP" sz="1200" dirty="0"/>
              <a:t>s and programmer</a:t>
            </a:r>
            <a:r>
              <a:rPr lang="ja-JP" altLang="en-US" sz="1200" dirty="0"/>
              <a:t>’</a:t>
            </a:r>
            <a:r>
              <a:rPr lang="en-US" altLang="ja-JP" sz="1200" dirty="0"/>
              <a:t>s abilities to efficiently use the </a:t>
            </a:r>
            <a:r>
              <a:rPr lang="en-US" altLang="ja-JP" sz="1200" dirty="0" smtClean="0"/>
              <a:t>system</a:t>
            </a:r>
          </a:p>
          <a:p>
            <a:pPr>
              <a:lnSpc>
                <a:spcPct val="90000"/>
              </a:lnSpc>
            </a:pPr>
            <a:r>
              <a:rPr lang="en-US" sz="1200" b="1" dirty="0"/>
              <a:t>Resource allocation</a:t>
            </a:r>
          </a:p>
          <a:p>
            <a:pPr lvl="1">
              <a:lnSpc>
                <a:spcPct val="90000"/>
              </a:lnSpc>
            </a:pPr>
            <a:r>
              <a:rPr lang="en-US" sz="1200" dirty="0"/>
              <a:t>When  multiple users or multiple jobs running concurrently, resources must be allocated to each of them</a:t>
            </a:r>
          </a:p>
          <a:p>
            <a:pPr lvl="2">
              <a:lnSpc>
                <a:spcPct val="90000"/>
              </a:lnSpc>
            </a:pPr>
            <a:r>
              <a:rPr lang="en-US" sz="1200" dirty="0"/>
              <a:t>Many types of resources -  Some (such as CPU cycles, main memory, and file storage) may have special allocation code, others (such as I/O devices) may have general request and release code</a:t>
            </a:r>
          </a:p>
          <a:p>
            <a:pPr>
              <a:lnSpc>
                <a:spcPct val="90000"/>
              </a:lnSpc>
            </a:pPr>
            <a:r>
              <a:rPr lang="en-US" sz="1200" b="1" dirty="0"/>
              <a:t>Accounting</a:t>
            </a:r>
          </a:p>
          <a:p>
            <a:pPr lvl="1">
              <a:lnSpc>
                <a:spcPct val="90000"/>
              </a:lnSpc>
            </a:pPr>
            <a:r>
              <a:rPr lang="en-US" sz="1200" dirty="0"/>
              <a:t>To keep track of which users use how much and what kinds of computer </a:t>
            </a:r>
            <a:r>
              <a:rPr lang="en-US" sz="1200" dirty="0" smtClean="0"/>
              <a:t>resources</a:t>
            </a:r>
          </a:p>
          <a:p>
            <a:pPr>
              <a:lnSpc>
                <a:spcPct val="90000"/>
              </a:lnSpc>
            </a:pPr>
            <a:r>
              <a:rPr lang="en-US" sz="1200" b="1" dirty="0"/>
              <a:t>Protection and security </a:t>
            </a:r>
          </a:p>
          <a:p>
            <a:pPr lvl="1">
              <a:lnSpc>
                <a:spcPct val="90000"/>
              </a:lnSpc>
            </a:pPr>
            <a:r>
              <a:rPr lang="en-US" sz="1200" dirty="0"/>
              <a:t>The owners of information stored in a multiuser or networked computer system may want to control use of that information, concurrent processes should not interfere with each other</a:t>
            </a:r>
          </a:p>
          <a:p>
            <a:pPr lvl="1">
              <a:lnSpc>
                <a:spcPct val="90000"/>
              </a:lnSpc>
            </a:pPr>
            <a:r>
              <a:rPr lang="en-US" sz="1200" b="1" dirty="0"/>
              <a:t>Protection</a:t>
            </a:r>
            <a:r>
              <a:rPr lang="en-US" sz="1200" dirty="0"/>
              <a:t> </a:t>
            </a:r>
          </a:p>
          <a:p>
            <a:pPr lvl="2">
              <a:lnSpc>
                <a:spcPct val="90000"/>
              </a:lnSpc>
            </a:pPr>
            <a:r>
              <a:rPr lang="en-US" sz="1200" dirty="0"/>
              <a:t>involves ensuring that all access to system resources is controlled</a:t>
            </a:r>
          </a:p>
          <a:p>
            <a:pPr lvl="1">
              <a:lnSpc>
                <a:spcPct val="90000"/>
              </a:lnSpc>
            </a:pPr>
            <a:r>
              <a:rPr lang="en-US" sz="1200" b="1" dirty="0"/>
              <a:t>Security</a:t>
            </a:r>
            <a:r>
              <a:rPr lang="en-US" sz="1200" dirty="0"/>
              <a:t> </a:t>
            </a:r>
          </a:p>
          <a:p>
            <a:pPr lvl="2">
              <a:lnSpc>
                <a:spcPct val="90000"/>
              </a:lnSpc>
            </a:pPr>
            <a:r>
              <a:rPr lang="en-US" sz="1200" dirty="0"/>
              <a:t>of the system from outsiders requires user authentication, extends to defending external I/O devices from invalid access attempts</a:t>
            </a:r>
          </a:p>
          <a:p>
            <a:pPr lvl="3">
              <a:lnSpc>
                <a:spcPct val="90000"/>
              </a:lnSpc>
            </a:pPr>
            <a:r>
              <a:rPr lang="en-US" sz="1200" dirty="0"/>
              <a:t>If a system is to be protected and secure, precautions must be instituted throughout it. A chain is only as strong as its weakest link</a:t>
            </a:r>
          </a:p>
          <a:p>
            <a:pPr lvl="1">
              <a:lnSpc>
                <a:spcPct val="90000"/>
              </a:lnSpc>
            </a:pPr>
            <a:endParaRPr lang="en-US" sz="1200" dirty="0"/>
          </a:p>
          <a:p>
            <a:pPr lvl="2"/>
            <a:endParaRPr lang="en-US" sz="1200" dirty="0"/>
          </a:p>
        </p:txBody>
      </p:sp>
    </p:spTree>
    <p:extLst>
      <p:ext uri="{BB962C8B-B14F-4D97-AF65-F5344CB8AC3E}">
        <p14:creationId xmlns:p14="http://schemas.microsoft.com/office/powerpoint/2010/main" val="1320395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Management</a:t>
            </a:r>
            <a:endParaRPr lang="en-US" dirty="0"/>
          </a:p>
        </p:txBody>
      </p:sp>
      <p:sp>
        <p:nvSpPr>
          <p:cNvPr id="3" name="Rectangle 2"/>
          <p:cNvSpPr/>
          <p:nvPr/>
        </p:nvSpPr>
        <p:spPr>
          <a:xfrm>
            <a:off x="539552" y="627534"/>
            <a:ext cx="8136904" cy="1463478"/>
          </a:xfrm>
          <a:prstGeom prst="rect">
            <a:avLst/>
          </a:prstGeom>
        </p:spPr>
        <p:txBody>
          <a:bodyPr wrap="square">
            <a:spAutoFit/>
          </a:bodyPr>
          <a:lstStyle/>
          <a:p>
            <a:pPr>
              <a:lnSpc>
                <a:spcPct val="90000"/>
              </a:lnSpc>
            </a:pPr>
            <a:r>
              <a:rPr lang="en-US" sz="1100" b="1" dirty="0" smtClean="0"/>
              <a:t>Process</a:t>
            </a:r>
            <a:r>
              <a:rPr lang="en-US" sz="1100" dirty="0" smtClean="0"/>
              <a:t> </a:t>
            </a:r>
            <a:r>
              <a:rPr lang="en-US" sz="1100" b="1" dirty="0" smtClean="0"/>
              <a:t>Management</a:t>
            </a:r>
          </a:p>
          <a:p>
            <a:pPr>
              <a:lnSpc>
                <a:spcPct val="90000"/>
              </a:lnSpc>
            </a:pPr>
            <a:r>
              <a:rPr lang="en-US" sz="1100" dirty="0" smtClean="0"/>
              <a:t>A </a:t>
            </a:r>
            <a:r>
              <a:rPr lang="en-US" sz="1100" dirty="0"/>
              <a:t>process is a program in execution</a:t>
            </a:r>
          </a:p>
          <a:p>
            <a:pPr>
              <a:lnSpc>
                <a:spcPct val="90000"/>
              </a:lnSpc>
            </a:pPr>
            <a:r>
              <a:rPr lang="en-US" sz="1100" dirty="0"/>
              <a:t>A process needs certain resources, including CPU time, memory, files, and I/O devices, to accomplish its task</a:t>
            </a:r>
          </a:p>
          <a:p>
            <a:pPr>
              <a:lnSpc>
                <a:spcPct val="90000"/>
              </a:lnSpc>
            </a:pPr>
            <a:r>
              <a:rPr lang="en-US" sz="1100" dirty="0"/>
              <a:t>The operating system is responsible for the following activities in connection with process manager</a:t>
            </a:r>
          </a:p>
          <a:p>
            <a:pPr lvl="1">
              <a:lnSpc>
                <a:spcPct val="90000"/>
              </a:lnSpc>
            </a:pPr>
            <a:r>
              <a:rPr lang="en-US" sz="1100" dirty="0"/>
              <a:t>Process creation and termination</a:t>
            </a:r>
          </a:p>
          <a:p>
            <a:pPr lvl="1">
              <a:lnSpc>
                <a:spcPct val="90000"/>
              </a:lnSpc>
            </a:pPr>
            <a:r>
              <a:rPr lang="en-US" sz="1100" dirty="0"/>
              <a:t>Process suspension and resumption</a:t>
            </a:r>
          </a:p>
          <a:p>
            <a:pPr lvl="1">
              <a:lnSpc>
                <a:spcPct val="90000"/>
              </a:lnSpc>
            </a:pPr>
            <a:r>
              <a:rPr lang="en-US" sz="1100" dirty="0"/>
              <a:t>Provision of mechanisms for:</a:t>
            </a:r>
          </a:p>
          <a:p>
            <a:pPr lvl="2">
              <a:lnSpc>
                <a:spcPct val="90000"/>
              </a:lnSpc>
            </a:pPr>
            <a:r>
              <a:rPr lang="en-US" sz="1100" dirty="0"/>
              <a:t>process synchronization</a:t>
            </a:r>
          </a:p>
          <a:p>
            <a:pPr lvl="2">
              <a:lnSpc>
                <a:spcPct val="90000"/>
              </a:lnSpc>
            </a:pPr>
            <a:r>
              <a:rPr lang="en-US" sz="1100" dirty="0"/>
              <a:t>process communication</a:t>
            </a:r>
          </a:p>
        </p:txBody>
      </p:sp>
      <p:sp>
        <p:nvSpPr>
          <p:cNvPr id="4" name="Rectangle 3"/>
          <p:cNvSpPr/>
          <p:nvPr/>
        </p:nvSpPr>
        <p:spPr>
          <a:xfrm>
            <a:off x="3491880" y="1419622"/>
            <a:ext cx="5652120" cy="1615827"/>
          </a:xfrm>
          <a:prstGeom prst="rect">
            <a:avLst/>
          </a:prstGeom>
        </p:spPr>
        <p:txBody>
          <a:bodyPr wrap="square">
            <a:spAutoFit/>
          </a:bodyPr>
          <a:lstStyle/>
          <a:p>
            <a:pPr algn="just">
              <a:lnSpc>
                <a:spcPct val="90000"/>
              </a:lnSpc>
            </a:pPr>
            <a:r>
              <a:rPr lang="en-US" sz="1100" b="1" dirty="0" smtClean="0"/>
              <a:t>Memory Management</a:t>
            </a:r>
          </a:p>
          <a:p>
            <a:pPr algn="just">
              <a:lnSpc>
                <a:spcPct val="90000"/>
              </a:lnSpc>
            </a:pPr>
            <a:r>
              <a:rPr lang="en-US" sz="1100" dirty="0"/>
              <a:t>Memory is a large array of words or bytes, each with its own address</a:t>
            </a:r>
          </a:p>
          <a:p>
            <a:pPr algn="just">
              <a:lnSpc>
                <a:spcPct val="90000"/>
              </a:lnSpc>
            </a:pPr>
            <a:r>
              <a:rPr lang="en-US" sz="1100" dirty="0"/>
              <a:t>It is a repository of quickly accessible data shared by the CPU and I/O devices.</a:t>
            </a:r>
          </a:p>
          <a:p>
            <a:pPr algn="just">
              <a:lnSpc>
                <a:spcPct val="90000"/>
              </a:lnSpc>
            </a:pPr>
            <a:r>
              <a:rPr lang="en-US" sz="1100" dirty="0"/>
              <a:t>Main memory is a volatile storage device</a:t>
            </a:r>
          </a:p>
          <a:p>
            <a:pPr lvl="1" algn="just">
              <a:lnSpc>
                <a:spcPct val="90000"/>
              </a:lnSpc>
            </a:pPr>
            <a:r>
              <a:rPr lang="en-US" sz="1100" dirty="0"/>
              <a:t>It looses its contents in the case of system failure</a:t>
            </a:r>
          </a:p>
          <a:p>
            <a:pPr algn="just">
              <a:lnSpc>
                <a:spcPct val="90000"/>
              </a:lnSpc>
            </a:pPr>
            <a:r>
              <a:rPr lang="en-US" sz="1100" dirty="0"/>
              <a:t>The operating system is responsible for the following activities in connections with memory management:</a:t>
            </a:r>
          </a:p>
          <a:p>
            <a:pPr lvl="1" algn="just">
              <a:lnSpc>
                <a:spcPct val="90000"/>
              </a:lnSpc>
            </a:pPr>
            <a:r>
              <a:rPr lang="en-US" sz="1100" dirty="0"/>
              <a:t>Keep track of which parts of memory are currently being used and by whom</a:t>
            </a:r>
          </a:p>
          <a:p>
            <a:pPr lvl="1" algn="just">
              <a:lnSpc>
                <a:spcPct val="90000"/>
              </a:lnSpc>
            </a:pPr>
            <a:r>
              <a:rPr lang="en-US" sz="1100" dirty="0"/>
              <a:t>Decide which processes to load when memory space becomes available</a:t>
            </a:r>
          </a:p>
          <a:p>
            <a:pPr lvl="1" algn="just">
              <a:lnSpc>
                <a:spcPct val="90000"/>
              </a:lnSpc>
            </a:pPr>
            <a:r>
              <a:rPr lang="en-US" sz="1100" dirty="0"/>
              <a:t>Allocate and deallocate memory space as needed</a:t>
            </a:r>
          </a:p>
        </p:txBody>
      </p:sp>
      <p:sp>
        <p:nvSpPr>
          <p:cNvPr id="5" name="Rectangle 3"/>
          <p:cNvSpPr txBox="1">
            <a:spLocks noChangeArrowheads="1"/>
          </p:cNvSpPr>
          <p:nvPr/>
        </p:nvSpPr>
        <p:spPr>
          <a:xfrm>
            <a:off x="179512" y="3147814"/>
            <a:ext cx="6287616" cy="178040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90000"/>
              </a:lnSpc>
              <a:buNone/>
            </a:pPr>
            <a:r>
              <a:rPr lang="en-US" sz="1100" b="1" dirty="0" smtClean="0"/>
              <a:t>File Management</a:t>
            </a:r>
          </a:p>
          <a:p>
            <a:pPr algn="just">
              <a:lnSpc>
                <a:spcPct val="90000"/>
              </a:lnSpc>
            </a:pPr>
            <a:r>
              <a:rPr lang="en-US" sz="1100" dirty="0" smtClean="0"/>
              <a:t> file is a collection of related information defined by its creator</a:t>
            </a:r>
          </a:p>
          <a:p>
            <a:pPr algn="just">
              <a:lnSpc>
                <a:spcPct val="90000"/>
              </a:lnSpc>
            </a:pPr>
            <a:r>
              <a:rPr lang="en-US" sz="1100" dirty="0" smtClean="0"/>
              <a:t>Commonly, files represent programs (both source and object forms) and data</a:t>
            </a:r>
          </a:p>
          <a:p>
            <a:pPr algn="just">
              <a:lnSpc>
                <a:spcPct val="90000"/>
              </a:lnSpc>
            </a:pPr>
            <a:r>
              <a:rPr lang="en-US" sz="1100" dirty="0" smtClean="0"/>
              <a:t>The operating system is responsible for the following activities in connections with file management:</a:t>
            </a:r>
          </a:p>
          <a:p>
            <a:pPr lvl="1" algn="just">
              <a:lnSpc>
                <a:spcPct val="90000"/>
              </a:lnSpc>
            </a:pPr>
            <a:r>
              <a:rPr lang="en-US" sz="1100" dirty="0" smtClean="0"/>
              <a:t>File creation and deletion</a:t>
            </a:r>
          </a:p>
          <a:p>
            <a:pPr lvl="1" algn="just">
              <a:lnSpc>
                <a:spcPct val="90000"/>
              </a:lnSpc>
            </a:pPr>
            <a:r>
              <a:rPr lang="en-US" sz="1100" dirty="0" smtClean="0"/>
              <a:t>Directory creation and deletion</a:t>
            </a:r>
          </a:p>
          <a:p>
            <a:pPr lvl="1" algn="just">
              <a:lnSpc>
                <a:spcPct val="90000"/>
              </a:lnSpc>
            </a:pPr>
            <a:r>
              <a:rPr lang="en-US" sz="1100" dirty="0" smtClean="0"/>
              <a:t>Support of primitives for manipulating files and directories</a:t>
            </a:r>
          </a:p>
          <a:p>
            <a:pPr lvl="1" algn="just">
              <a:lnSpc>
                <a:spcPct val="90000"/>
              </a:lnSpc>
            </a:pPr>
            <a:r>
              <a:rPr lang="en-US" sz="1100" dirty="0" smtClean="0"/>
              <a:t>Mapping files onto secondary storage</a:t>
            </a:r>
          </a:p>
          <a:p>
            <a:pPr lvl="1" algn="just">
              <a:lnSpc>
                <a:spcPct val="90000"/>
              </a:lnSpc>
            </a:pPr>
            <a:r>
              <a:rPr lang="en-US" sz="1100" dirty="0" smtClean="0"/>
              <a:t>File backup on stable (nonvolatile) storage media</a:t>
            </a:r>
            <a:endParaRPr lang="en-US" sz="1100" dirty="0"/>
          </a:p>
        </p:txBody>
      </p:sp>
      <p:sp>
        <p:nvSpPr>
          <p:cNvPr id="6" name="Rectangle 5"/>
          <p:cNvSpPr/>
          <p:nvPr/>
        </p:nvSpPr>
        <p:spPr>
          <a:xfrm>
            <a:off x="35496" y="2091012"/>
            <a:ext cx="3456384" cy="1107996"/>
          </a:xfrm>
          <a:prstGeom prst="rect">
            <a:avLst/>
          </a:prstGeom>
        </p:spPr>
        <p:txBody>
          <a:bodyPr wrap="square">
            <a:spAutoFit/>
          </a:bodyPr>
          <a:lstStyle/>
          <a:p>
            <a:r>
              <a:rPr lang="en-US" sz="1100" b="1" dirty="0" smtClean="0"/>
              <a:t>I/O System Management</a:t>
            </a:r>
          </a:p>
          <a:p>
            <a:r>
              <a:rPr lang="en-US" sz="1100" dirty="0" smtClean="0"/>
              <a:t>Operating </a:t>
            </a:r>
            <a:r>
              <a:rPr lang="en-US" sz="1100" dirty="0"/>
              <a:t>system is responsible for I/O system </a:t>
            </a:r>
            <a:r>
              <a:rPr lang="en-US" sz="1100" dirty="0" smtClean="0"/>
              <a:t>management The </a:t>
            </a:r>
            <a:r>
              <a:rPr lang="en-US" sz="1100" dirty="0"/>
              <a:t>I/O system consists of:</a:t>
            </a:r>
          </a:p>
          <a:p>
            <a:pPr lvl="1"/>
            <a:r>
              <a:rPr lang="en-US" sz="1100" dirty="0"/>
              <a:t>A buffer-caching system </a:t>
            </a:r>
          </a:p>
          <a:p>
            <a:pPr lvl="1"/>
            <a:r>
              <a:rPr lang="en-US" sz="1100" dirty="0"/>
              <a:t>A general device-driver interface</a:t>
            </a:r>
          </a:p>
          <a:p>
            <a:pPr lvl="1"/>
            <a:r>
              <a:rPr lang="en-US" sz="1100" dirty="0"/>
              <a:t>Drivers for specific hardware devices</a:t>
            </a:r>
          </a:p>
        </p:txBody>
      </p:sp>
      <p:sp>
        <p:nvSpPr>
          <p:cNvPr id="8" name="Rectangle 7"/>
          <p:cNvSpPr/>
          <p:nvPr/>
        </p:nvSpPr>
        <p:spPr>
          <a:xfrm>
            <a:off x="4572000" y="4011910"/>
            <a:ext cx="4572000" cy="1200329"/>
          </a:xfrm>
          <a:prstGeom prst="rect">
            <a:avLst/>
          </a:prstGeom>
        </p:spPr>
        <p:txBody>
          <a:bodyPr>
            <a:spAutoFit/>
          </a:bodyPr>
          <a:lstStyle/>
          <a:p>
            <a:r>
              <a:rPr lang="en-US" sz="1200" b="1" dirty="0"/>
              <a:t>Protection </a:t>
            </a:r>
            <a:r>
              <a:rPr lang="en-US" sz="1200" dirty="0"/>
              <a:t>refers to a mechanism for controlling access by programs, processes, or users to both system and user resources</a:t>
            </a:r>
          </a:p>
          <a:p>
            <a:r>
              <a:rPr lang="en-US" sz="1200" dirty="0"/>
              <a:t>The protection mechanism must: </a:t>
            </a:r>
          </a:p>
          <a:p>
            <a:pPr lvl="1"/>
            <a:r>
              <a:rPr lang="en-US" sz="1200" dirty="0"/>
              <a:t>distinguish between authorized and unauthorized access</a:t>
            </a:r>
          </a:p>
          <a:p>
            <a:pPr lvl="1"/>
            <a:r>
              <a:rPr lang="en-US" sz="1200" dirty="0"/>
              <a:t>specify the controls to be imposed</a:t>
            </a:r>
          </a:p>
          <a:p>
            <a:pPr lvl="1"/>
            <a:r>
              <a:rPr lang="en-US" sz="1200" dirty="0"/>
              <a:t>provide a means of enforcement</a:t>
            </a:r>
          </a:p>
        </p:txBody>
      </p:sp>
    </p:spTree>
    <p:extLst>
      <p:ext uri="{BB962C8B-B14F-4D97-AF65-F5344CB8AC3E}">
        <p14:creationId xmlns:p14="http://schemas.microsoft.com/office/powerpoint/2010/main" val="66675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Structure</a:t>
            </a:r>
            <a:endParaRPr lang="en-US" dirty="0"/>
          </a:p>
        </p:txBody>
      </p:sp>
      <p:sp>
        <p:nvSpPr>
          <p:cNvPr id="3" name="Rectangle 2"/>
          <p:cNvSpPr/>
          <p:nvPr/>
        </p:nvSpPr>
        <p:spPr>
          <a:xfrm>
            <a:off x="1259632" y="802265"/>
            <a:ext cx="7488832" cy="830997"/>
          </a:xfrm>
          <a:prstGeom prst="rect">
            <a:avLst/>
          </a:prstGeom>
        </p:spPr>
        <p:txBody>
          <a:bodyPr wrap="square">
            <a:spAutoFit/>
          </a:bodyPr>
          <a:lstStyle/>
          <a:p>
            <a:pPr marL="171450" indent="-171450">
              <a:lnSpc>
                <a:spcPct val="80000"/>
              </a:lnSpc>
              <a:buFont typeface="Wingdings" panose="05000000000000000000" pitchFamily="2" charset="2"/>
              <a:buChar char="v"/>
            </a:pPr>
            <a:r>
              <a:rPr lang="en-US" sz="1200" dirty="0"/>
              <a:t>Kernel is part of operating system that includes most heavily used functions</a:t>
            </a:r>
          </a:p>
          <a:p>
            <a:pPr marL="171450" indent="-171450">
              <a:lnSpc>
                <a:spcPct val="80000"/>
              </a:lnSpc>
              <a:buFont typeface="Wingdings" panose="05000000000000000000" pitchFamily="2" charset="2"/>
              <a:buChar char="v"/>
            </a:pPr>
            <a:r>
              <a:rPr lang="en-US" sz="1200" dirty="0"/>
              <a:t>Generally kernel is permanently in main memory</a:t>
            </a:r>
          </a:p>
          <a:p>
            <a:pPr marL="171450" indent="-171450">
              <a:lnSpc>
                <a:spcPct val="80000"/>
              </a:lnSpc>
              <a:buFont typeface="Wingdings" panose="05000000000000000000" pitchFamily="2" charset="2"/>
              <a:buChar char="v"/>
            </a:pPr>
            <a:r>
              <a:rPr lang="en-US" sz="1200" dirty="0"/>
              <a:t>A privileged, nucleus or supervisory mode into which the machine switches when the OS is running</a:t>
            </a:r>
          </a:p>
          <a:p>
            <a:pPr marL="171450" indent="-171450">
              <a:lnSpc>
                <a:spcPct val="80000"/>
              </a:lnSpc>
              <a:buFont typeface="Wingdings" panose="05000000000000000000" pitchFamily="2" charset="2"/>
              <a:buChar char="v"/>
            </a:pPr>
            <a:r>
              <a:rPr lang="en-US" sz="1200" dirty="0"/>
              <a:t>Enables the execution of such privileged instructions</a:t>
            </a:r>
          </a:p>
          <a:p>
            <a:pPr marL="628650" lvl="1" indent="-171450">
              <a:lnSpc>
                <a:spcPct val="80000"/>
              </a:lnSpc>
              <a:buFont typeface="Wingdings" panose="05000000000000000000" pitchFamily="2" charset="2"/>
              <a:buChar char="v"/>
            </a:pPr>
            <a:r>
              <a:rPr lang="en-US" sz="1200" dirty="0"/>
              <a:t>Such as in the area of I/O operations, which are not available to user </a:t>
            </a:r>
            <a:r>
              <a:rPr lang="en-US" sz="1200" dirty="0" smtClean="0"/>
              <a:t>mode</a:t>
            </a:r>
            <a:endParaRPr lang="en-US" sz="1200" dirty="0"/>
          </a:p>
        </p:txBody>
      </p:sp>
      <p:pic>
        <p:nvPicPr>
          <p:cNvPr id="4" name="Picture 3"/>
          <p:cNvPicPr>
            <a:picLocks noChangeAspect="1"/>
          </p:cNvPicPr>
          <p:nvPr/>
        </p:nvPicPr>
        <p:blipFill>
          <a:blip r:embed="rId3"/>
          <a:stretch>
            <a:fillRect/>
          </a:stretch>
        </p:blipFill>
        <p:spPr>
          <a:xfrm>
            <a:off x="1187624" y="3108340"/>
            <a:ext cx="3240360" cy="2009998"/>
          </a:xfrm>
          <a:prstGeom prst="rect">
            <a:avLst/>
          </a:prstGeom>
        </p:spPr>
      </p:pic>
      <p:sp>
        <p:nvSpPr>
          <p:cNvPr id="5" name="Rectangle 4"/>
          <p:cNvSpPr/>
          <p:nvPr/>
        </p:nvSpPr>
        <p:spPr>
          <a:xfrm>
            <a:off x="1331640" y="1981878"/>
            <a:ext cx="2736304" cy="1126462"/>
          </a:xfrm>
          <a:prstGeom prst="rect">
            <a:avLst/>
          </a:prstGeom>
        </p:spPr>
        <p:txBody>
          <a:bodyPr wrap="square">
            <a:spAutoFit/>
          </a:bodyPr>
          <a:lstStyle/>
          <a:p>
            <a:pPr>
              <a:lnSpc>
                <a:spcPct val="80000"/>
              </a:lnSpc>
            </a:pPr>
            <a:r>
              <a:rPr lang="en-US" sz="1200" b="1" dirty="0" smtClean="0"/>
              <a:t>Monolithic</a:t>
            </a:r>
            <a:r>
              <a:rPr lang="en-US" sz="1200" dirty="0" smtClean="0"/>
              <a:t> Approach</a:t>
            </a:r>
          </a:p>
          <a:p>
            <a:pPr marL="171450" indent="-171450">
              <a:lnSpc>
                <a:spcPct val="80000"/>
              </a:lnSpc>
              <a:buFont typeface="Wingdings" panose="05000000000000000000" pitchFamily="2" charset="2"/>
              <a:buChar char="v"/>
            </a:pPr>
            <a:r>
              <a:rPr lang="en-US" sz="1200" dirty="0" smtClean="0"/>
              <a:t>Functionality of OS is invoked through simple function call which is one large program</a:t>
            </a:r>
          </a:p>
          <a:p>
            <a:pPr marL="171450" indent="-171450">
              <a:lnSpc>
                <a:spcPct val="80000"/>
              </a:lnSpc>
              <a:buFont typeface="Wingdings" panose="05000000000000000000" pitchFamily="2" charset="2"/>
              <a:buChar char="v"/>
            </a:pPr>
            <a:r>
              <a:rPr lang="en-US" sz="1200" dirty="0" smtClean="0"/>
              <a:t>Device drivers are loaded into kernel and become part of Operating system </a:t>
            </a:r>
            <a:endParaRPr lang="en-US" sz="1200" dirty="0"/>
          </a:p>
        </p:txBody>
      </p:sp>
      <p:pic>
        <p:nvPicPr>
          <p:cNvPr id="6" name="Picture 5"/>
          <p:cNvPicPr>
            <a:picLocks noChangeAspect="1"/>
          </p:cNvPicPr>
          <p:nvPr/>
        </p:nvPicPr>
        <p:blipFill>
          <a:blip r:embed="rId4"/>
          <a:stretch>
            <a:fillRect/>
          </a:stretch>
        </p:blipFill>
        <p:spPr>
          <a:xfrm>
            <a:off x="5796136" y="3230184"/>
            <a:ext cx="3203798" cy="1865284"/>
          </a:xfrm>
          <a:prstGeom prst="rect">
            <a:avLst/>
          </a:prstGeom>
        </p:spPr>
      </p:pic>
      <p:pic>
        <p:nvPicPr>
          <p:cNvPr id="8" name="Picture 7"/>
          <p:cNvPicPr>
            <a:picLocks noChangeAspect="1"/>
          </p:cNvPicPr>
          <p:nvPr/>
        </p:nvPicPr>
        <p:blipFill>
          <a:blip r:embed="rId5"/>
          <a:stretch>
            <a:fillRect/>
          </a:stretch>
        </p:blipFill>
        <p:spPr>
          <a:xfrm>
            <a:off x="4572000" y="1840396"/>
            <a:ext cx="3883516" cy="1060809"/>
          </a:xfrm>
          <a:prstGeom prst="rect">
            <a:avLst/>
          </a:prstGeom>
        </p:spPr>
      </p:pic>
    </p:spTree>
    <p:extLst>
      <p:ext uri="{BB962C8B-B14F-4D97-AF65-F5344CB8AC3E}">
        <p14:creationId xmlns:p14="http://schemas.microsoft.com/office/powerpoint/2010/main" val="3756821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Structure </a:t>
            </a:r>
            <a:endParaRPr lang="en-US" dirty="0"/>
          </a:p>
        </p:txBody>
      </p:sp>
      <p:pic>
        <p:nvPicPr>
          <p:cNvPr id="3" name="Picture 2"/>
          <p:cNvPicPr>
            <a:picLocks noChangeAspect="1"/>
          </p:cNvPicPr>
          <p:nvPr/>
        </p:nvPicPr>
        <p:blipFill>
          <a:blip r:embed="rId3"/>
          <a:stretch>
            <a:fillRect/>
          </a:stretch>
        </p:blipFill>
        <p:spPr>
          <a:xfrm>
            <a:off x="1331640" y="1059582"/>
            <a:ext cx="4184529" cy="1069335"/>
          </a:xfrm>
          <a:prstGeom prst="rect">
            <a:avLst/>
          </a:prstGeom>
        </p:spPr>
      </p:pic>
      <p:pic>
        <p:nvPicPr>
          <p:cNvPr id="4" name="Picture 3">
            <a:extLst>
              <a:ext uri="{FF2B5EF4-FFF2-40B4-BE49-F238E27FC236}">
                <a16:creationId xmlns:a16="http://schemas.microsoft.com/office/drawing/2014/main" id="{426AE2B4-FA4E-4A30-B21E-035842330371}"/>
              </a:ext>
            </a:extLst>
          </p:cNvPr>
          <p:cNvPicPr>
            <a:picLocks noChangeAspect="1"/>
          </p:cNvPicPr>
          <p:nvPr/>
        </p:nvPicPr>
        <p:blipFill>
          <a:blip r:embed="rId4"/>
          <a:stretch>
            <a:fillRect/>
          </a:stretch>
        </p:blipFill>
        <p:spPr>
          <a:xfrm>
            <a:off x="1475656" y="2283718"/>
            <a:ext cx="2788912" cy="2533262"/>
          </a:xfrm>
          <a:prstGeom prst="rect">
            <a:avLst/>
          </a:prstGeom>
        </p:spPr>
      </p:pic>
      <p:pic>
        <p:nvPicPr>
          <p:cNvPr id="5" name="Picture 4">
            <a:extLst>
              <a:ext uri="{FF2B5EF4-FFF2-40B4-BE49-F238E27FC236}">
                <a16:creationId xmlns:a16="http://schemas.microsoft.com/office/drawing/2014/main" id="{488571CA-15C6-432F-AD98-9BB4864CC6A9}"/>
              </a:ext>
            </a:extLst>
          </p:cNvPr>
          <p:cNvPicPr>
            <a:picLocks noChangeAspect="1"/>
          </p:cNvPicPr>
          <p:nvPr/>
        </p:nvPicPr>
        <p:blipFill>
          <a:blip r:embed="rId5"/>
          <a:stretch>
            <a:fillRect/>
          </a:stretch>
        </p:blipFill>
        <p:spPr>
          <a:xfrm>
            <a:off x="5976260" y="1412432"/>
            <a:ext cx="2160240" cy="1209321"/>
          </a:xfrm>
          <a:prstGeom prst="rect">
            <a:avLst/>
          </a:prstGeom>
        </p:spPr>
      </p:pic>
      <p:pic>
        <p:nvPicPr>
          <p:cNvPr id="6" name="Picture 5">
            <a:extLst>
              <a:ext uri="{FF2B5EF4-FFF2-40B4-BE49-F238E27FC236}">
                <a16:creationId xmlns:a16="http://schemas.microsoft.com/office/drawing/2014/main" id="{3BE12A9A-245E-40AC-A9D7-001924CCF72F}"/>
              </a:ext>
            </a:extLst>
          </p:cNvPr>
          <p:cNvPicPr>
            <a:picLocks noChangeAspect="1"/>
          </p:cNvPicPr>
          <p:nvPr/>
        </p:nvPicPr>
        <p:blipFill>
          <a:blip r:embed="rId6"/>
          <a:stretch>
            <a:fillRect/>
          </a:stretch>
        </p:blipFill>
        <p:spPr>
          <a:xfrm>
            <a:off x="7524328" y="339502"/>
            <a:ext cx="1224136" cy="1047457"/>
          </a:xfrm>
          <a:prstGeom prst="rect">
            <a:avLst/>
          </a:prstGeom>
        </p:spPr>
      </p:pic>
      <p:sp>
        <p:nvSpPr>
          <p:cNvPr id="7" name="Rectangle 6"/>
          <p:cNvSpPr/>
          <p:nvPr/>
        </p:nvSpPr>
        <p:spPr>
          <a:xfrm>
            <a:off x="4264568" y="2862588"/>
            <a:ext cx="1800493" cy="369332"/>
          </a:xfrm>
          <a:prstGeom prst="rect">
            <a:avLst/>
          </a:prstGeom>
        </p:spPr>
        <p:txBody>
          <a:bodyPr wrap="none">
            <a:spAutoFit/>
          </a:bodyPr>
          <a:lstStyle/>
          <a:p>
            <a:r>
              <a:rPr lang="en-US" dirty="0"/>
              <a:t>Hybrid Systems</a:t>
            </a:r>
          </a:p>
        </p:txBody>
      </p:sp>
      <p:sp>
        <p:nvSpPr>
          <p:cNvPr id="8" name="Rectangle 7"/>
          <p:cNvSpPr/>
          <p:nvPr/>
        </p:nvSpPr>
        <p:spPr>
          <a:xfrm>
            <a:off x="4176464" y="3495021"/>
            <a:ext cx="4572000" cy="553998"/>
          </a:xfrm>
          <a:prstGeom prst="rect">
            <a:avLst/>
          </a:prstGeom>
        </p:spPr>
        <p:txBody>
          <a:bodyPr>
            <a:spAutoFit/>
          </a:bodyPr>
          <a:lstStyle/>
          <a:p>
            <a:r>
              <a:rPr lang="en-US" sz="1000" dirty="0"/>
              <a:t>Linux and Solaris are monolithic and modular (Loadable kernel modules)</a:t>
            </a:r>
          </a:p>
          <a:p>
            <a:r>
              <a:rPr lang="en-US" sz="1000" dirty="0"/>
              <a:t>Windows are primarily monolithic but supports microkernel approach with loadable kernel modules.</a:t>
            </a:r>
            <a:endParaRPr lang="en-US" sz="1000" dirty="0"/>
          </a:p>
        </p:txBody>
      </p:sp>
    </p:spTree>
    <p:extLst>
      <p:ext uri="{BB962C8B-B14F-4D97-AF65-F5344CB8AC3E}">
        <p14:creationId xmlns:p14="http://schemas.microsoft.com/office/powerpoint/2010/main" val="4234343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Mode</a:t>
            </a:r>
            <a:endParaRPr lang="en-US" dirty="0"/>
          </a:p>
        </p:txBody>
      </p:sp>
      <p:sp>
        <p:nvSpPr>
          <p:cNvPr id="3" name="Rectangle 2"/>
          <p:cNvSpPr/>
          <p:nvPr/>
        </p:nvSpPr>
        <p:spPr>
          <a:xfrm>
            <a:off x="1259632" y="832135"/>
            <a:ext cx="7704856" cy="1015663"/>
          </a:xfrm>
          <a:prstGeom prst="rect">
            <a:avLst/>
          </a:prstGeom>
        </p:spPr>
        <p:txBody>
          <a:bodyPr wrap="square">
            <a:spAutoFit/>
          </a:bodyPr>
          <a:lstStyle/>
          <a:p>
            <a:r>
              <a:rPr lang="en-US" sz="1200" dirty="0"/>
              <a:t>At the very least, we need two separate modes of operation: </a:t>
            </a:r>
            <a:endParaRPr lang="en-US" sz="1200" dirty="0" smtClean="0"/>
          </a:p>
          <a:p>
            <a:pPr marL="171450" indent="-171450">
              <a:buFont typeface="Arial" panose="020B0604020202020204" pitchFamily="34" charset="0"/>
              <a:buChar char="•"/>
            </a:pPr>
            <a:r>
              <a:rPr lang="en-US" sz="1200" b="1" dirty="0" smtClean="0"/>
              <a:t>user </a:t>
            </a:r>
            <a:r>
              <a:rPr lang="en-US" sz="1200" b="1" dirty="0"/>
              <a:t>mode </a:t>
            </a:r>
            <a:endParaRPr lang="en-US" sz="1200" b="1" dirty="0" smtClean="0"/>
          </a:p>
          <a:p>
            <a:pPr marL="171450" indent="-171450">
              <a:buFont typeface="Arial" panose="020B0604020202020204" pitchFamily="34" charset="0"/>
              <a:buChar char="•"/>
            </a:pPr>
            <a:r>
              <a:rPr lang="en-US" sz="1200" b="1" dirty="0" smtClean="0"/>
              <a:t>kernel </a:t>
            </a:r>
            <a:r>
              <a:rPr lang="en-US" sz="1200" b="1" dirty="0"/>
              <a:t>mode (also called supervisor mode, system mode, or privileged mode). </a:t>
            </a:r>
            <a:endParaRPr lang="en-US" sz="1200" b="1" dirty="0" smtClean="0"/>
          </a:p>
          <a:p>
            <a:r>
              <a:rPr lang="en-US" sz="1200" dirty="0" smtClean="0"/>
              <a:t>A </a:t>
            </a:r>
            <a:r>
              <a:rPr lang="en-US" sz="1200" dirty="0"/>
              <a:t>bit, called the mode bit, is added to the hardware of the computer to indicate the current mode: kernel (0) or user (1).</a:t>
            </a:r>
          </a:p>
        </p:txBody>
      </p:sp>
    </p:spTree>
    <p:extLst>
      <p:ext uri="{BB962C8B-B14F-4D97-AF65-F5344CB8AC3E}">
        <p14:creationId xmlns:p14="http://schemas.microsoft.com/office/powerpoint/2010/main" val="1342093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Mode</a:t>
            </a:r>
            <a:endParaRPr lang="en-US" dirty="0"/>
          </a:p>
        </p:txBody>
      </p:sp>
      <p:sp>
        <p:nvSpPr>
          <p:cNvPr id="3" name="Rectangle 2"/>
          <p:cNvSpPr/>
          <p:nvPr/>
        </p:nvSpPr>
        <p:spPr>
          <a:xfrm>
            <a:off x="1259632" y="915566"/>
            <a:ext cx="5958408" cy="1126462"/>
          </a:xfrm>
          <a:prstGeom prst="rect">
            <a:avLst/>
          </a:prstGeom>
        </p:spPr>
        <p:txBody>
          <a:bodyPr wrap="square">
            <a:spAutoFit/>
          </a:bodyPr>
          <a:lstStyle/>
          <a:p>
            <a:pPr marL="171450" indent="-171450">
              <a:lnSpc>
                <a:spcPct val="80000"/>
              </a:lnSpc>
              <a:buFont typeface="Wingdings" panose="05000000000000000000" pitchFamily="2" charset="2"/>
              <a:buChar char="v"/>
            </a:pPr>
            <a:r>
              <a:rPr lang="en-US" sz="1200" dirty="0"/>
              <a:t>The techniques by which a user program requests the kernel’s services are;</a:t>
            </a:r>
          </a:p>
          <a:p>
            <a:pPr marL="628650" lvl="1" indent="-171450">
              <a:lnSpc>
                <a:spcPct val="80000"/>
              </a:lnSpc>
              <a:buFont typeface="Wingdings" panose="05000000000000000000" pitchFamily="2" charset="2"/>
              <a:buChar char="v"/>
            </a:pPr>
            <a:r>
              <a:rPr lang="en-US" sz="1200" dirty="0"/>
              <a:t>System calls</a:t>
            </a:r>
          </a:p>
          <a:p>
            <a:pPr marL="628650" lvl="1" indent="-171450">
              <a:lnSpc>
                <a:spcPct val="80000"/>
              </a:lnSpc>
              <a:buFont typeface="Wingdings" panose="05000000000000000000" pitchFamily="2" charset="2"/>
              <a:buChar char="v"/>
            </a:pPr>
            <a:r>
              <a:rPr lang="en-US" sz="1200" dirty="0"/>
              <a:t>Message passing</a:t>
            </a:r>
          </a:p>
          <a:p>
            <a:pPr marL="171450" indent="-171450">
              <a:lnSpc>
                <a:spcPct val="80000"/>
              </a:lnSpc>
              <a:buFont typeface="Wingdings" panose="05000000000000000000" pitchFamily="2" charset="2"/>
              <a:buChar char="v"/>
            </a:pPr>
            <a:r>
              <a:rPr lang="en-US" sz="1200" dirty="0"/>
              <a:t>The process can only be switched into kernel mode by the above </a:t>
            </a:r>
            <a:r>
              <a:rPr lang="en-US" sz="1200" dirty="0" smtClean="0"/>
              <a:t>actions</a:t>
            </a:r>
          </a:p>
          <a:p>
            <a:pPr marL="171450" indent="-171450">
              <a:lnSpc>
                <a:spcPct val="80000"/>
              </a:lnSpc>
              <a:buFont typeface="Wingdings" panose="05000000000000000000" pitchFamily="2" charset="2"/>
              <a:buChar char="v"/>
            </a:pPr>
            <a:r>
              <a:rPr lang="en-US" sz="1200" dirty="0"/>
              <a:t>No other way that a user program can execute kernel instructions</a:t>
            </a:r>
          </a:p>
          <a:p>
            <a:pPr marL="171450" indent="-171450">
              <a:lnSpc>
                <a:spcPct val="80000"/>
              </a:lnSpc>
              <a:buFont typeface="Wingdings" panose="05000000000000000000" pitchFamily="2" charset="2"/>
              <a:buChar char="v"/>
            </a:pPr>
            <a:r>
              <a:rPr lang="en-US" sz="1200" dirty="0"/>
              <a:t>This facility is not given to user program in order to enforce system security</a:t>
            </a:r>
          </a:p>
          <a:p>
            <a:pPr marL="171450" indent="-171450">
              <a:lnSpc>
                <a:spcPct val="80000"/>
              </a:lnSpc>
              <a:buFont typeface="Wingdings" panose="05000000000000000000" pitchFamily="2" charset="2"/>
              <a:buChar char="v"/>
            </a:pPr>
            <a:endParaRPr lang="en-US" sz="1200" dirty="0"/>
          </a:p>
        </p:txBody>
      </p:sp>
      <p:sp>
        <p:nvSpPr>
          <p:cNvPr id="4" name="Rectangle 4"/>
          <p:cNvSpPr>
            <a:spLocks noChangeArrowheads="1"/>
          </p:cNvSpPr>
          <p:nvPr/>
        </p:nvSpPr>
        <p:spPr bwMode="auto">
          <a:xfrm>
            <a:off x="5257800" y="2067694"/>
            <a:ext cx="1295400" cy="1447800"/>
          </a:xfrm>
          <a:prstGeom prst="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1800">
                <a:latin typeface="Calibri" pitchFamily="34" charset="0"/>
              </a:rPr>
              <a:t>User space</a:t>
            </a:r>
          </a:p>
        </p:txBody>
      </p:sp>
      <p:sp>
        <p:nvSpPr>
          <p:cNvPr id="5" name="Rectangle 5"/>
          <p:cNvSpPr>
            <a:spLocks noChangeArrowheads="1"/>
          </p:cNvSpPr>
          <p:nvPr/>
        </p:nvSpPr>
        <p:spPr bwMode="auto">
          <a:xfrm>
            <a:off x="5257800" y="3515494"/>
            <a:ext cx="1295400" cy="685800"/>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1800" dirty="0">
                <a:latin typeface="Calibri" pitchFamily="34" charset="0"/>
              </a:rPr>
              <a:t>Supervisor</a:t>
            </a:r>
          </a:p>
          <a:p>
            <a:pPr algn="ctr"/>
            <a:r>
              <a:rPr lang="en-US" sz="1800" dirty="0">
                <a:latin typeface="Calibri" pitchFamily="34" charset="0"/>
              </a:rPr>
              <a:t>space</a:t>
            </a:r>
          </a:p>
        </p:txBody>
      </p:sp>
      <p:sp>
        <p:nvSpPr>
          <p:cNvPr id="6" name="Oval 7"/>
          <p:cNvSpPr>
            <a:spLocks noChangeArrowheads="1"/>
          </p:cNvSpPr>
          <p:nvPr/>
        </p:nvSpPr>
        <p:spPr bwMode="auto">
          <a:xfrm>
            <a:off x="2057400" y="2220094"/>
            <a:ext cx="2209800" cy="762000"/>
          </a:xfrm>
          <a:prstGeom prst="ellipse">
            <a:avLst/>
          </a:prstGeom>
          <a:ln>
            <a:headEnd type="none" w="sm" len="sm"/>
            <a:tailEnd type="none" w="sm" len="sm"/>
          </a:ln>
        </p:spPr>
        <p:style>
          <a:lnRef idx="1">
            <a:schemeClr val="accent4"/>
          </a:lnRef>
          <a:fillRef idx="3">
            <a:schemeClr val="accent4"/>
          </a:fillRef>
          <a:effectRef idx="2">
            <a:schemeClr val="accent4"/>
          </a:effectRef>
          <a:fontRef idx="minor">
            <a:schemeClr val="lt1"/>
          </a:fontRef>
        </p:style>
        <p:txBody>
          <a:bodyPr wrap="none" anchor="ctr"/>
          <a:lstStyle/>
          <a:p>
            <a:pPr algn="ctr"/>
            <a:r>
              <a:rPr lang="en-US" sz="1800" dirty="0">
                <a:solidFill>
                  <a:schemeClr val="bg1"/>
                </a:solidFill>
                <a:latin typeface="Calibri" pitchFamily="34" charset="0"/>
              </a:rPr>
              <a:t>User </a:t>
            </a:r>
            <a:r>
              <a:rPr lang="en-US" sz="1600" dirty="0">
                <a:solidFill>
                  <a:schemeClr val="bg1"/>
                </a:solidFill>
                <a:latin typeface="Calibri" pitchFamily="34" charset="0"/>
              </a:rPr>
              <a:t>process</a:t>
            </a:r>
          </a:p>
        </p:txBody>
      </p:sp>
      <p:sp>
        <p:nvSpPr>
          <p:cNvPr id="7" name="Oval 8"/>
          <p:cNvSpPr>
            <a:spLocks noChangeArrowheads="1"/>
          </p:cNvSpPr>
          <p:nvPr/>
        </p:nvSpPr>
        <p:spPr bwMode="auto">
          <a:xfrm>
            <a:off x="2133600" y="3439294"/>
            <a:ext cx="2133600" cy="762000"/>
          </a:xfrm>
          <a:prstGeom prst="ellipse">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1600">
                <a:solidFill>
                  <a:schemeClr val="bg1"/>
                </a:solidFill>
                <a:latin typeface="Calibri" pitchFamily="34" charset="0"/>
              </a:rPr>
              <a:t>Supervisor process</a:t>
            </a:r>
          </a:p>
        </p:txBody>
      </p:sp>
      <p:sp>
        <p:nvSpPr>
          <p:cNvPr id="8" name="Line 9"/>
          <p:cNvSpPr>
            <a:spLocks noChangeShapeType="1"/>
          </p:cNvSpPr>
          <p:nvPr/>
        </p:nvSpPr>
        <p:spPr bwMode="auto">
          <a:xfrm>
            <a:off x="4267200" y="2601094"/>
            <a:ext cx="990600" cy="0"/>
          </a:xfrm>
          <a:prstGeom prst="line">
            <a:avLst/>
          </a:prstGeom>
          <a:noFill/>
          <a:ln w="25400" cap="sq">
            <a:solidFill>
              <a:schemeClr val="tx1"/>
            </a:solidFill>
            <a:round/>
            <a:headEnd type="triangle" w="lg" len="lg"/>
            <a:tailEnd type="triangle" w="lg" len="lg"/>
          </a:ln>
          <a:effectLst/>
        </p:spPr>
        <p:txBody>
          <a:bodyPr/>
          <a:lstStyle/>
          <a:p>
            <a:endParaRPr lang="en-US">
              <a:latin typeface="Calibri" pitchFamily="34" charset="0"/>
            </a:endParaRPr>
          </a:p>
        </p:txBody>
      </p:sp>
      <p:sp>
        <p:nvSpPr>
          <p:cNvPr id="9" name="Line 10"/>
          <p:cNvSpPr>
            <a:spLocks noChangeShapeType="1"/>
          </p:cNvSpPr>
          <p:nvPr/>
        </p:nvSpPr>
        <p:spPr bwMode="auto">
          <a:xfrm>
            <a:off x="4267200" y="3820294"/>
            <a:ext cx="990600" cy="0"/>
          </a:xfrm>
          <a:prstGeom prst="line">
            <a:avLst/>
          </a:prstGeom>
          <a:noFill/>
          <a:ln w="25400" cap="sq">
            <a:solidFill>
              <a:schemeClr val="tx1"/>
            </a:solidFill>
            <a:round/>
            <a:headEnd type="triangle" w="lg" len="lg"/>
            <a:tailEnd type="triangle" w="lg" len="lg"/>
          </a:ln>
          <a:effectLst/>
        </p:spPr>
        <p:txBody>
          <a:bodyPr/>
          <a:lstStyle/>
          <a:p>
            <a:endParaRPr lang="en-US">
              <a:latin typeface="Calibri" pitchFamily="34" charset="0"/>
            </a:endParaRPr>
          </a:p>
        </p:txBody>
      </p:sp>
      <p:sp>
        <p:nvSpPr>
          <p:cNvPr id="10" name="Text Box 11"/>
          <p:cNvSpPr txBox="1">
            <a:spLocks noChangeArrowheads="1"/>
          </p:cNvSpPr>
          <p:nvPr/>
        </p:nvSpPr>
        <p:spPr bwMode="auto">
          <a:xfrm>
            <a:off x="2895600" y="4444181"/>
            <a:ext cx="3276600" cy="366713"/>
          </a:xfrm>
          <a:prstGeom prst="rect">
            <a:avLst/>
          </a:prstGeom>
          <a:noFill/>
          <a:ln w="12700" cap="sq">
            <a:noFill/>
            <a:miter lim="800000"/>
            <a:headEnd type="none" w="sm" len="sm"/>
            <a:tailEnd type="none" w="sm" len="sm"/>
          </a:ln>
          <a:effectLst/>
        </p:spPr>
        <p:txBody>
          <a:bodyPr>
            <a:spAutoFit/>
          </a:bodyPr>
          <a:lstStyle/>
          <a:p>
            <a:pPr algn="ctr">
              <a:spcBef>
                <a:spcPct val="50000"/>
              </a:spcBef>
            </a:pPr>
            <a:r>
              <a:rPr lang="en-US" sz="1800" b="1" dirty="0">
                <a:latin typeface="Calibri" pitchFamily="34" charset="0"/>
              </a:rPr>
              <a:t>Supervisor &amp; user memory</a:t>
            </a:r>
          </a:p>
        </p:txBody>
      </p:sp>
    </p:spTree>
    <p:extLst>
      <p:ext uri="{BB962C8B-B14F-4D97-AF65-F5344CB8AC3E}">
        <p14:creationId xmlns:p14="http://schemas.microsoft.com/office/powerpoint/2010/main" val="2852589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07296" y="2012197"/>
            <a:ext cx="4861048" cy="542078"/>
          </a:xfrm>
        </p:spPr>
        <p:txBody>
          <a:bodyPr/>
          <a:lstStyle/>
          <a:p>
            <a:r>
              <a:rPr lang="en-US" altLang="ko-KR" b="1" dirty="0" smtClean="0">
                <a:solidFill>
                  <a:schemeClr val="tx1">
                    <a:lumMod val="75000"/>
                    <a:lumOff val="25000"/>
                  </a:schemeClr>
                </a:solidFill>
              </a:rPr>
              <a:t>Lets take a Break</a:t>
            </a:r>
            <a:endParaRPr lang="ko-KR" altLang="en-US" b="1" dirty="0">
              <a:solidFill>
                <a:schemeClr val="tx1">
                  <a:lumMod val="75000"/>
                  <a:lumOff val="25000"/>
                </a:schemeClr>
              </a:solidFill>
            </a:endParaRPr>
          </a:p>
        </p:txBody>
      </p:sp>
      <p:sp>
        <p:nvSpPr>
          <p:cNvPr id="4" name="Text Placeholder 3"/>
          <p:cNvSpPr>
            <a:spLocks noGrp="1"/>
          </p:cNvSpPr>
          <p:nvPr>
            <p:ph type="body" sz="quarter" idx="11"/>
          </p:nvPr>
        </p:nvSpPr>
        <p:spPr>
          <a:xfrm>
            <a:off x="2807296" y="2734184"/>
            <a:ext cx="6085184" cy="701662"/>
          </a:xfrm>
          <a:prstGeom prst="rect">
            <a:avLst/>
          </a:prstGeom>
        </p:spPr>
        <p:txBody>
          <a:bodyPr/>
          <a:lstStyle/>
          <a:p>
            <a:pPr marL="171450" indent="-171450">
              <a:buFont typeface="Arial" panose="020B0604020202020204" pitchFamily="34" charset="0"/>
              <a:buChar char="•"/>
            </a:pPr>
            <a:r>
              <a:rPr lang="en-US" dirty="0" err="1"/>
              <a:t>Silberschatz</a:t>
            </a:r>
            <a:r>
              <a:rPr lang="en-US" dirty="0"/>
              <a:t>, Galvin and Gagne, Operating System Concepts, </a:t>
            </a:r>
            <a:r>
              <a:rPr lang="en-US" dirty="0" smtClean="0"/>
              <a:t>9</a:t>
            </a:r>
            <a:r>
              <a:rPr lang="en-US" baseline="30000" dirty="0" smtClean="0"/>
              <a:t>th</a:t>
            </a:r>
            <a:r>
              <a:rPr lang="en-US" dirty="0" smtClean="0"/>
              <a:t> Edition.</a:t>
            </a:r>
          </a:p>
          <a:p>
            <a:pPr marL="171450" indent="-171450">
              <a:buFont typeface="Arial" panose="020B0604020202020204" pitchFamily="34" charset="0"/>
              <a:buChar char="•"/>
            </a:pPr>
            <a:r>
              <a:rPr lang="en-US" dirty="0" smtClean="0"/>
              <a:t>Operating </a:t>
            </a:r>
            <a:r>
              <a:rPr lang="en-US" dirty="0"/>
              <a:t>Systems Internals and Design Principles by </a:t>
            </a:r>
            <a:r>
              <a:rPr lang="en-US" dirty="0" err="1"/>
              <a:t>Willam</a:t>
            </a:r>
            <a:r>
              <a:rPr lang="en-US" dirty="0"/>
              <a:t> Stallings </a:t>
            </a:r>
            <a:r>
              <a:rPr lang="en-US" dirty="0" smtClean="0"/>
              <a:t>5</a:t>
            </a:r>
            <a:r>
              <a:rPr lang="en-US" baseline="30000" dirty="0" smtClean="0"/>
              <a:t>th</a:t>
            </a:r>
            <a:r>
              <a:rPr lang="en-US" dirty="0" smtClean="0"/>
              <a:t> edition</a:t>
            </a:r>
          </a:p>
          <a:p>
            <a:pPr marL="171450" indent="-171450">
              <a:buFont typeface="Arial" panose="020B0604020202020204" pitchFamily="34" charset="0"/>
              <a:buChar char="•"/>
            </a:pPr>
            <a:r>
              <a:rPr lang="en-US" dirty="0" err="1"/>
              <a:t>Tanenbaum</a:t>
            </a:r>
            <a:r>
              <a:rPr lang="en-US" dirty="0"/>
              <a:t>, Andrew S., Modern Operating Systems, </a:t>
            </a:r>
            <a:r>
              <a:rPr lang="en-US" dirty="0" smtClean="0"/>
              <a:t>3</a:t>
            </a:r>
            <a:r>
              <a:rPr lang="en-US" baseline="30000" dirty="0" smtClean="0"/>
              <a:t>rd</a:t>
            </a:r>
            <a:r>
              <a:rPr lang="en-US" dirty="0" smtClean="0"/>
              <a:t> Edition</a:t>
            </a:r>
            <a:r>
              <a:rPr lang="en-US" dirty="0"/>
              <a:t>, Prentice Hall. </a:t>
            </a:r>
            <a:endParaRPr lang="ko-KR" altLang="en-US" dirty="0"/>
          </a:p>
        </p:txBody>
      </p:sp>
      <p:grpSp>
        <p:nvGrpSpPr>
          <p:cNvPr id="6" name="Group 5"/>
          <p:cNvGrpSpPr/>
          <p:nvPr/>
        </p:nvGrpSpPr>
        <p:grpSpPr>
          <a:xfrm>
            <a:off x="2576557" y="2214190"/>
            <a:ext cx="142590" cy="676613"/>
            <a:chOff x="1" y="1321321"/>
            <a:chExt cx="2051719" cy="2469467"/>
          </a:xfrm>
        </p:grpSpPr>
        <p:sp>
          <p:nvSpPr>
            <p:cNvPr id="7" name="Rectangle 6"/>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0C458"/>
                </a:solidFill>
              </a:endParaRPr>
            </a:p>
          </p:txBody>
        </p:sp>
        <p:sp>
          <p:nvSpPr>
            <p:cNvPr id="9" name="Rectangle 8"/>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Group 2"/>
          <p:cNvGrpSpPr/>
          <p:nvPr/>
        </p:nvGrpSpPr>
        <p:grpSpPr>
          <a:xfrm>
            <a:off x="1123004" y="2067694"/>
            <a:ext cx="1432772" cy="1020936"/>
            <a:chOff x="1123004" y="2067694"/>
            <a:chExt cx="1432772" cy="1020936"/>
          </a:xfrm>
        </p:grpSpPr>
        <p:sp>
          <p:nvSpPr>
            <p:cNvPr id="25" name="Rectangle 16"/>
            <p:cNvSpPr/>
            <p:nvPr/>
          </p:nvSpPr>
          <p:spPr>
            <a:xfrm>
              <a:off x="1123004" y="2067694"/>
              <a:ext cx="1432772" cy="1020936"/>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2" name="Object 1"/>
            <p:cNvGraphicFramePr>
              <a:graphicFrameLocks noChangeAspect="1"/>
            </p:cNvGraphicFramePr>
            <p:nvPr>
              <p:extLst>
                <p:ext uri="{D42A27DB-BD31-4B8C-83A1-F6EECF244321}">
                  <p14:modId xmlns:p14="http://schemas.microsoft.com/office/powerpoint/2010/main" val="3484248262"/>
                </p:ext>
              </p:extLst>
            </p:nvPr>
          </p:nvGraphicFramePr>
          <p:xfrm>
            <a:off x="1199736" y="2139702"/>
            <a:ext cx="1321101" cy="861615"/>
          </p:xfrm>
          <a:graphic>
            <a:graphicData uri="http://schemas.openxmlformats.org/presentationml/2006/ole">
              <mc:AlternateContent xmlns:mc="http://schemas.openxmlformats.org/markup-compatibility/2006">
                <mc:Choice xmlns:v="urn:schemas-microsoft-com:vml" Requires="v">
                  <p:oleObj spid="_x0000_s2163" name="Bitmap Image" r:id="rId3" imgW="1585080" imgH="990720" progId="PBrush">
                    <p:embed/>
                  </p:oleObj>
                </mc:Choice>
                <mc:Fallback>
                  <p:oleObj name="Bitmap Image" r:id="rId3" imgW="1585080" imgH="990720" progId="PBrush">
                    <p:embed/>
                    <p:pic>
                      <p:nvPicPr>
                        <p:cNvPr id="0" name=""/>
                        <p:cNvPicPr/>
                        <p:nvPr/>
                      </p:nvPicPr>
                      <p:blipFill>
                        <a:blip r:embed="rId4"/>
                        <a:stretch>
                          <a:fillRect/>
                        </a:stretch>
                      </p:blipFill>
                      <p:spPr>
                        <a:xfrm>
                          <a:off x="1199736" y="2139702"/>
                          <a:ext cx="1321101" cy="861615"/>
                        </a:xfrm>
                        <a:prstGeom prst="rect">
                          <a:avLst/>
                        </a:prstGeom>
                      </p:spPr>
                    </p:pic>
                  </p:oleObj>
                </mc:Fallback>
              </mc:AlternateContent>
            </a:graphicData>
          </a:graphic>
        </p:graphicFrame>
      </p:grpSp>
    </p:spTree>
    <p:extLst>
      <p:ext uri="{BB962C8B-B14F-4D97-AF65-F5344CB8AC3E}">
        <p14:creationId xmlns:p14="http://schemas.microsoft.com/office/powerpoint/2010/main" val="3984123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Calls</a:t>
            </a:r>
          </a:p>
        </p:txBody>
      </p:sp>
      <p:sp>
        <p:nvSpPr>
          <p:cNvPr id="3" name="Rectangle 2"/>
          <p:cNvSpPr/>
          <p:nvPr/>
        </p:nvSpPr>
        <p:spPr>
          <a:xfrm>
            <a:off x="1259632" y="729984"/>
            <a:ext cx="7560840" cy="4413516"/>
          </a:xfrm>
          <a:prstGeom prst="rect">
            <a:avLst/>
          </a:prstGeom>
        </p:spPr>
        <p:txBody>
          <a:bodyPr wrap="square">
            <a:spAutoFit/>
          </a:bodyPr>
          <a:lstStyle/>
          <a:p>
            <a:pPr marL="171450" indent="-171450">
              <a:lnSpc>
                <a:spcPct val="90000"/>
              </a:lnSpc>
              <a:buFont typeface="Wingdings" panose="05000000000000000000" pitchFamily="2" charset="2"/>
              <a:buChar char="v"/>
            </a:pPr>
            <a:r>
              <a:rPr lang="en-US" sz="1200" dirty="0"/>
              <a:t>User program communicate with OS and request its services by making system calls</a:t>
            </a:r>
          </a:p>
          <a:p>
            <a:pPr marL="171450" indent="-171450">
              <a:lnSpc>
                <a:spcPct val="90000"/>
              </a:lnSpc>
              <a:buFont typeface="Wingdings" panose="05000000000000000000" pitchFamily="2" charset="2"/>
              <a:buChar char="v"/>
            </a:pPr>
            <a:r>
              <a:rPr lang="en-US" sz="1200" dirty="0"/>
              <a:t>Corresponding to each system call is a library procedure that user program can call</a:t>
            </a:r>
          </a:p>
          <a:p>
            <a:pPr marL="171450" indent="-171450">
              <a:lnSpc>
                <a:spcPct val="90000"/>
              </a:lnSpc>
              <a:buFont typeface="Wingdings" panose="05000000000000000000" pitchFamily="2" charset="2"/>
              <a:buChar char="v"/>
            </a:pPr>
            <a:r>
              <a:rPr lang="en-US" sz="1200" dirty="0"/>
              <a:t>System calls provide the interface between a running program and the OS</a:t>
            </a:r>
          </a:p>
          <a:p>
            <a:pPr marL="171450" indent="-171450">
              <a:lnSpc>
                <a:spcPct val="90000"/>
              </a:lnSpc>
              <a:buFont typeface="Wingdings" panose="05000000000000000000" pitchFamily="2" charset="2"/>
              <a:buChar char="v"/>
            </a:pPr>
            <a:r>
              <a:rPr lang="en-US" sz="1200" dirty="0"/>
              <a:t>These calls are generally available as assembly language instruction</a:t>
            </a:r>
          </a:p>
          <a:p>
            <a:pPr marL="171450" indent="-171450">
              <a:lnSpc>
                <a:spcPct val="90000"/>
              </a:lnSpc>
              <a:buFont typeface="Wingdings" panose="05000000000000000000" pitchFamily="2" charset="2"/>
              <a:buChar char="v"/>
            </a:pPr>
            <a:r>
              <a:rPr lang="en-US" sz="1200" dirty="0"/>
              <a:t>All instruction with the hardware is implemented by system calls</a:t>
            </a:r>
          </a:p>
          <a:p>
            <a:pPr marL="171450" indent="-171450">
              <a:lnSpc>
                <a:spcPct val="90000"/>
              </a:lnSpc>
              <a:buFont typeface="Wingdings" panose="05000000000000000000" pitchFamily="2" charset="2"/>
              <a:buChar char="v"/>
            </a:pPr>
            <a:r>
              <a:rPr lang="en-US" sz="1200" dirty="0"/>
              <a:t>OS provides an additional layer of subroutines called an API (application programming interface), between programmer and system call </a:t>
            </a:r>
            <a:r>
              <a:rPr lang="en-US" sz="1200" dirty="0" smtClean="0"/>
              <a:t>interface</a:t>
            </a:r>
          </a:p>
          <a:p>
            <a:pPr marL="171450" indent="-171450">
              <a:lnSpc>
                <a:spcPct val="90000"/>
              </a:lnSpc>
              <a:buFont typeface="Wingdings" panose="05000000000000000000" pitchFamily="2" charset="2"/>
              <a:buChar char="v"/>
            </a:pPr>
            <a:r>
              <a:rPr lang="en-US" sz="1200" dirty="0"/>
              <a:t>To compile a program, a process calls the command interpreter or shell, reads command from the terminal</a:t>
            </a:r>
          </a:p>
          <a:p>
            <a:pPr marL="171450" indent="-171450">
              <a:lnSpc>
                <a:spcPct val="90000"/>
              </a:lnSpc>
              <a:buFont typeface="Wingdings" panose="05000000000000000000" pitchFamily="2" charset="2"/>
              <a:buChar char="v"/>
            </a:pPr>
            <a:r>
              <a:rPr lang="en-US" sz="1200" dirty="0"/>
              <a:t>Shell will create a new process to compile the program</a:t>
            </a:r>
          </a:p>
          <a:p>
            <a:pPr marL="171450" indent="-171450">
              <a:lnSpc>
                <a:spcPct val="90000"/>
              </a:lnSpc>
              <a:buFont typeface="Wingdings" panose="05000000000000000000" pitchFamily="2" charset="2"/>
              <a:buChar char="v"/>
            </a:pPr>
            <a:r>
              <a:rPr lang="en-US" sz="1200" dirty="0"/>
              <a:t>When the process has completed compilation, it executes a system call to terminate itself</a:t>
            </a:r>
          </a:p>
          <a:p>
            <a:pPr marL="171450" indent="-171450">
              <a:lnSpc>
                <a:spcPct val="90000"/>
              </a:lnSpc>
              <a:buFont typeface="Wingdings" panose="05000000000000000000" pitchFamily="2" charset="2"/>
              <a:buChar char="v"/>
            </a:pPr>
            <a:r>
              <a:rPr lang="en-US" sz="1200" dirty="0"/>
              <a:t>Other process system calls are also available to;</a:t>
            </a:r>
          </a:p>
          <a:p>
            <a:pPr marL="628650" lvl="1" indent="-171450">
              <a:lnSpc>
                <a:spcPct val="90000"/>
              </a:lnSpc>
              <a:buFont typeface="Wingdings" panose="05000000000000000000" pitchFamily="2" charset="2"/>
              <a:buChar char="v"/>
            </a:pPr>
            <a:r>
              <a:rPr lang="en-US" sz="1200" dirty="0"/>
              <a:t>Request for more memory</a:t>
            </a:r>
          </a:p>
          <a:p>
            <a:pPr marL="628650" lvl="1" indent="-171450">
              <a:lnSpc>
                <a:spcPct val="90000"/>
              </a:lnSpc>
              <a:buFont typeface="Wingdings" panose="05000000000000000000" pitchFamily="2" charset="2"/>
              <a:buChar char="v"/>
            </a:pPr>
            <a:r>
              <a:rPr lang="en-US" sz="1200" dirty="0"/>
              <a:t>Released unused/extra memory</a:t>
            </a:r>
          </a:p>
          <a:p>
            <a:pPr marL="628650" lvl="1" indent="-171450">
              <a:lnSpc>
                <a:spcPct val="90000"/>
              </a:lnSpc>
              <a:buFont typeface="Wingdings" panose="05000000000000000000" pitchFamily="2" charset="2"/>
              <a:buChar char="v"/>
            </a:pPr>
            <a:r>
              <a:rPr lang="en-US" sz="1200" dirty="0"/>
              <a:t>Process and memory </a:t>
            </a:r>
            <a:r>
              <a:rPr lang="en-US" sz="1200" dirty="0" smtClean="0"/>
              <a:t>management</a:t>
            </a:r>
          </a:p>
          <a:p>
            <a:pPr marL="171450" indent="-171450">
              <a:lnSpc>
                <a:spcPct val="90000"/>
              </a:lnSpc>
              <a:buFont typeface="Wingdings" panose="05000000000000000000" pitchFamily="2" charset="2"/>
              <a:buChar char="v"/>
            </a:pPr>
            <a:r>
              <a:rPr lang="en-US" sz="1200" dirty="0"/>
              <a:t>System calls related to file systems;</a:t>
            </a:r>
          </a:p>
          <a:p>
            <a:pPr marL="628650" lvl="1" indent="-171450">
              <a:lnSpc>
                <a:spcPct val="90000"/>
              </a:lnSpc>
              <a:buFont typeface="Wingdings" panose="05000000000000000000" pitchFamily="2" charset="2"/>
              <a:buChar char="v"/>
            </a:pPr>
            <a:r>
              <a:rPr lang="en-US" sz="1200" dirty="0"/>
              <a:t>System calls are needed to create, read, move and write a file</a:t>
            </a:r>
          </a:p>
          <a:p>
            <a:pPr marL="628650" lvl="1" indent="-171450">
              <a:lnSpc>
                <a:spcPct val="90000"/>
              </a:lnSpc>
              <a:buFont typeface="Wingdings" panose="05000000000000000000" pitchFamily="2" charset="2"/>
              <a:buChar char="v"/>
            </a:pPr>
            <a:r>
              <a:rPr lang="en-US" sz="1200" dirty="0"/>
              <a:t>A file should be opened before read it</a:t>
            </a:r>
          </a:p>
          <a:p>
            <a:pPr marL="628650" lvl="1" indent="-171450">
              <a:lnSpc>
                <a:spcPct val="90000"/>
              </a:lnSpc>
              <a:buFont typeface="Wingdings" panose="05000000000000000000" pitchFamily="2" charset="2"/>
              <a:buChar char="v"/>
            </a:pPr>
            <a:r>
              <a:rPr lang="en-US" sz="1200" dirty="0"/>
              <a:t>Similarly, after reading file must be closed which is done by system calls</a:t>
            </a:r>
          </a:p>
          <a:p>
            <a:pPr marL="628650" lvl="1" indent="-171450">
              <a:lnSpc>
                <a:spcPct val="90000"/>
              </a:lnSpc>
              <a:buFont typeface="Wingdings" panose="05000000000000000000" pitchFamily="2" charset="2"/>
              <a:buChar char="v"/>
            </a:pPr>
            <a:r>
              <a:rPr lang="en-US" sz="1200" dirty="0"/>
              <a:t>System calls are required to </a:t>
            </a:r>
          </a:p>
          <a:p>
            <a:pPr marL="1085850" lvl="2" indent="-171450">
              <a:lnSpc>
                <a:spcPct val="90000"/>
              </a:lnSpc>
              <a:buFont typeface="Wingdings" panose="05000000000000000000" pitchFamily="2" charset="2"/>
              <a:buChar char="v"/>
            </a:pPr>
            <a:r>
              <a:rPr lang="en-US" sz="1200" dirty="0"/>
              <a:t>create and remove a directory</a:t>
            </a:r>
          </a:p>
          <a:p>
            <a:pPr marL="1085850" lvl="2" indent="-171450">
              <a:lnSpc>
                <a:spcPct val="90000"/>
              </a:lnSpc>
              <a:buFont typeface="Wingdings" panose="05000000000000000000" pitchFamily="2" charset="2"/>
              <a:buChar char="v"/>
            </a:pPr>
            <a:r>
              <a:rPr lang="en-US" sz="1200" dirty="0"/>
              <a:t>manipulate file with in different </a:t>
            </a:r>
            <a:r>
              <a:rPr lang="en-US" sz="1200" dirty="0" smtClean="0"/>
              <a:t>directories</a:t>
            </a:r>
          </a:p>
          <a:p>
            <a:pPr marL="171450" indent="-171450">
              <a:lnSpc>
                <a:spcPct val="90000"/>
              </a:lnSpc>
              <a:buFont typeface="Wingdings" panose="05000000000000000000" pitchFamily="2" charset="2"/>
              <a:buChar char="v"/>
            </a:pPr>
            <a:r>
              <a:rPr lang="en-US" sz="1200" dirty="0"/>
              <a:t>System V Unix provides about 64 system calls e.g.</a:t>
            </a:r>
          </a:p>
          <a:p>
            <a:pPr marL="628650" lvl="1" indent="-171450">
              <a:lnSpc>
                <a:spcPct val="90000"/>
              </a:lnSpc>
              <a:buFont typeface="Wingdings" panose="05000000000000000000" pitchFamily="2" charset="2"/>
              <a:buChar char="v"/>
            </a:pPr>
            <a:r>
              <a:rPr lang="en-US" sz="1200" dirty="0" smtClean="0"/>
              <a:t>create(name</a:t>
            </a:r>
            <a:r>
              <a:rPr lang="en-US" sz="1200" dirty="0"/>
              <a:t>, </a:t>
            </a:r>
            <a:r>
              <a:rPr lang="en-US" sz="1200" dirty="0" err="1"/>
              <a:t>amode</a:t>
            </a:r>
            <a:r>
              <a:rPr lang="en-US" sz="1200" dirty="0"/>
              <a:t>)</a:t>
            </a:r>
          </a:p>
          <a:p>
            <a:pPr marL="628650" lvl="1" indent="-171450">
              <a:lnSpc>
                <a:spcPct val="90000"/>
              </a:lnSpc>
              <a:buFont typeface="Wingdings" panose="05000000000000000000" pitchFamily="2" charset="2"/>
              <a:buChar char="v"/>
            </a:pPr>
            <a:r>
              <a:rPr lang="en-US" sz="1200" dirty="0"/>
              <a:t>open(name, </a:t>
            </a:r>
            <a:r>
              <a:rPr lang="en-US" sz="1200" dirty="0" err="1"/>
              <a:t>oflag</a:t>
            </a:r>
            <a:r>
              <a:rPr lang="en-US" sz="1200" dirty="0"/>
              <a:t>, </a:t>
            </a:r>
            <a:r>
              <a:rPr lang="en-US" sz="1200" dirty="0" err="1"/>
              <a:t>amode</a:t>
            </a:r>
            <a:r>
              <a:rPr lang="en-US" sz="1200" dirty="0"/>
              <a:t>)</a:t>
            </a:r>
          </a:p>
          <a:p>
            <a:pPr marL="628650" lvl="1" indent="-171450">
              <a:lnSpc>
                <a:spcPct val="90000"/>
              </a:lnSpc>
              <a:buFont typeface="Wingdings" panose="05000000000000000000" pitchFamily="2" charset="2"/>
              <a:buChar char="v"/>
            </a:pPr>
            <a:r>
              <a:rPr lang="en-US" sz="1200" dirty="0"/>
              <a:t>close(</a:t>
            </a:r>
            <a:r>
              <a:rPr lang="en-US" sz="1200" dirty="0" err="1"/>
              <a:t>fd</a:t>
            </a:r>
            <a:r>
              <a:rPr lang="en-US" sz="1200" dirty="0"/>
              <a:t>)</a:t>
            </a:r>
          </a:p>
          <a:p>
            <a:pPr marL="171450" indent="-171450">
              <a:lnSpc>
                <a:spcPct val="90000"/>
              </a:lnSpc>
              <a:buFont typeface="Wingdings" panose="05000000000000000000" pitchFamily="2" charset="2"/>
              <a:buChar char="v"/>
            </a:pPr>
            <a:r>
              <a:rPr lang="en-US" sz="1200" dirty="0"/>
              <a:t>MS-DOS uses software interrupts similar to system </a:t>
            </a:r>
            <a:r>
              <a:rPr lang="en-US" sz="1200" dirty="0" smtClean="0"/>
              <a:t>calls</a:t>
            </a:r>
            <a:endParaRPr lang="en-US" sz="1200" dirty="0"/>
          </a:p>
        </p:txBody>
      </p:sp>
    </p:spTree>
    <p:extLst>
      <p:ext uri="{BB962C8B-B14F-4D97-AF65-F5344CB8AC3E}">
        <p14:creationId xmlns:p14="http://schemas.microsoft.com/office/powerpoint/2010/main" val="3378456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a:t>
            </a:r>
            <a:endParaRPr lang="en-US" dirty="0"/>
          </a:p>
        </p:txBody>
      </p:sp>
      <p:sp>
        <p:nvSpPr>
          <p:cNvPr id="3" name="Rectangle 2"/>
          <p:cNvSpPr/>
          <p:nvPr/>
        </p:nvSpPr>
        <p:spPr>
          <a:xfrm>
            <a:off x="827584" y="768153"/>
            <a:ext cx="8208912" cy="757130"/>
          </a:xfrm>
          <a:prstGeom prst="rect">
            <a:avLst/>
          </a:prstGeom>
        </p:spPr>
        <p:txBody>
          <a:bodyPr wrap="square">
            <a:spAutoFit/>
          </a:bodyPr>
          <a:lstStyle/>
          <a:p>
            <a:pPr marL="285750" indent="-285750">
              <a:lnSpc>
                <a:spcPct val="90000"/>
              </a:lnSpc>
              <a:buFont typeface="Wingdings" panose="05000000000000000000" pitchFamily="2" charset="2"/>
              <a:buChar char="v"/>
            </a:pPr>
            <a:r>
              <a:rPr lang="en-US" sz="1200" dirty="0"/>
              <a:t>Three general methods are used to pass parameters between a running program and the operating system</a:t>
            </a:r>
          </a:p>
          <a:p>
            <a:pPr marL="742950" lvl="1" indent="-285750">
              <a:lnSpc>
                <a:spcPct val="90000"/>
              </a:lnSpc>
              <a:buFont typeface="Wingdings" panose="05000000000000000000" pitchFamily="2" charset="2"/>
              <a:buChar char="v"/>
            </a:pPr>
            <a:r>
              <a:rPr lang="en-US" sz="1200" dirty="0"/>
              <a:t>Pass parameters in registers</a:t>
            </a:r>
          </a:p>
          <a:p>
            <a:pPr marL="742950" lvl="1" indent="-285750">
              <a:lnSpc>
                <a:spcPct val="90000"/>
              </a:lnSpc>
              <a:buFont typeface="Wingdings" panose="05000000000000000000" pitchFamily="2" charset="2"/>
              <a:buChar char="v"/>
            </a:pPr>
            <a:r>
              <a:rPr lang="en-US" sz="1200" dirty="0"/>
              <a:t>Store the parameters in a table in memory, and the table address is passed as a parameter in a register</a:t>
            </a:r>
          </a:p>
          <a:p>
            <a:pPr marL="742950" lvl="1" indent="-285750">
              <a:lnSpc>
                <a:spcPct val="90000"/>
              </a:lnSpc>
              <a:buFont typeface="Wingdings" panose="05000000000000000000" pitchFamily="2" charset="2"/>
              <a:buChar char="v"/>
            </a:pPr>
            <a:r>
              <a:rPr lang="en-US" sz="1200" dirty="0"/>
              <a:t>Push (store) the parameters onto the stack by the program, and pop off the stack by operating system</a:t>
            </a:r>
          </a:p>
        </p:txBody>
      </p:sp>
      <p:pic>
        <p:nvPicPr>
          <p:cNvPr id="4" name="Picture 7" descr="2">
            <a:extLst>
              <a:ext uri="{FF2B5EF4-FFF2-40B4-BE49-F238E27FC236}">
                <a16:creationId xmlns:a16="http://schemas.microsoft.com/office/drawing/2014/main" id="{0CAAB722-BE50-4156-9E38-9727A1AF1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554960"/>
            <a:ext cx="3647992" cy="191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403648" y="3651870"/>
            <a:ext cx="2160240" cy="1384995"/>
          </a:xfrm>
          <a:prstGeom prst="rect">
            <a:avLst/>
          </a:prstGeom>
        </p:spPr>
        <p:txBody>
          <a:bodyPr wrap="square">
            <a:spAutoFit/>
          </a:bodyPr>
          <a:lstStyle/>
          <a:p>
            <a:r>
              <a:rPr lang="en-US" sz="1200" dirty="0" smtClean="0"/>
              <a:t>Types of System Calls</a:t>
            </a:r>
          </a:p>
          <a:p>
            <a:endParaRPr lang="en-US" sz="1200" dirty="0" smtClean="0"/>
          </a:p>
          <a:p>
            <a:pPr marL="171450" indent="-171450">
              <a:buFont typeface="Wingdings" panose="05000000000000000000" pitchFamily="2" charset="2"/>
              <a:buChar char="v"/>
            </a:pPr>
            <a:r>
              <a:rPr lang="en-US" sz="1200" dirty="0" smtClean="0"/>
              <a:t>Process </a:t>
            </a:r>
            <a:r>
              <a:rPr lang="en-US" sz="1200" dirty="0"/>
              <a:t>control</a:t>
            </a:r>
          </a:p>
          <a:p>
            <a:pPr marL="171450" indent="-171450">
              <a:buFont typeface="Wingdings" panose="05000000000000000000" pitchFamily="2" charset="2"/>
              <a:buChar char="v"/>
            </a:pPr>
            <a:r>
              <a:rPr lang="en-US" sz="1200" dirty="0"/>
              <a:t>File management</a:t>
            </a:r>
          </a:p>
          <a:p>
            <a:pPr marL="171450" indent="-171450">
              <a:buFont typeface="Wingdings" panose="05000000000000000000" pitchFamily="2" charset="2"/>
              <a:buChar char="v"/>
            </a:pPr>
            <a:r>
              <a:rPr lang="en-US" sz="1200" dirty="0"/>
              <a:t>Device management</a:t>
            </a:r>
          </a:p>
          <a:p>
            <a:pPr marL="171450" indent="-171450">
              <a:buFont typeface="Wingdings" panose="05000000000000000000" pitchFamily="2" charset="2"/>
              <a:buChar char="v"/>
            </a:pPr>
            <a:r>
              <a:rPr lang="en-US" sz="1200" dirty="0"/>
              <a:t>Information maintenance</a:t>
            </a:r>
          </a:p>
          <a:p>
            <a:pPr marL="171450" indent="-171450">
              <a:buFont typeface="Wingdings" panose="05000000000000000000" pitchFamily="2" charset="2"/>
              <a:buChar char="v"/>
            </a:pPr>
            <a:r>
              <a:rPr lang="en-US" sz="1200" dirty="0"/>
              <a:t>Communications</a:t>
            </a:r>
          </a:p>
        </p:txBody>
      </p:sp>
      <p:pic>
        <p:nvPicPr>
          <p:cNvPr id="6" name="Picture 5"/>
          <p:cNvPicPr>
            <a:picLocks noChangeAspect="1"/>
          </p:cNvPicPr>
          <p:nvPr/>
        </p:nvPicPr>
        <p:blipFill rotWithShape="1">
          <a:blip r:embed="rId3"/>
          <a:srcRect l="28343" t="28301" r="38189" b="35300"/>
          <a:stretch/>
        </p:blipFill>
        <p:spPr>
          <a:xfrm>
            <a:off x="5159479" y="2705233"/>
            <a:ext cx="3861737" cy="2362474"/>
          </a:xfrm>
          <a:prstGeom prst="rect">
            <a:avLst/>
          </a:prstGeom>
        </p:spPr>
      </p:pic>
    </p:spTree>
    <p:extLst>
      <p:ext uri="{BB962C8B-B14F-4D97-AF65-F5344CB8AC3E}">
        <p14:creationId xmlns:p14="http://schemas.microsoft.com/office/powerpoint/2010/main" val="2064062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a:t>
            </a:r>
            <a:endParaRPr lang="en-US" dirty="0"/>
          </a:p>
        </p:txBody>
      </p:sp>
      <p:sp>
        <p:nvSpPr>
          <p:cNvPr id="3" name="Rectangle 2"/>
          <p:cNvSpPr/>
          <p:nvPr/>
        </p:nvSpPr>
        <p:spPr>
          <a:xfrm>
            <a:off x="3059832" y="2139702"/>
            <a:ext cx="3672408" cy="590931"/>
          </a:xfrm>
          <a:prstGeom prst="rect">
            <a:avLst/>
          </a:prstGeom>
        </p:spPr>
        <p:txBody>
          <a:bodyPr wrap="square">
            <a:spAutoFit/>
          </a:bodyPr>
          <a:lstStyle/>
          <a:p>
            <a:pPr marL="285750" indent="-285750">
              <a:lnSpc>
                <a:spcPct val="90000"/>
              </a:lnSpc>
              <a:buFont typeface="Wingdings" panose="05000000000000000000" pitchFamily="2" charset="2"/>
              <a:buChar char="v"/>
            </a:pPr>
            <a:r>
              <a:rPr lang="en-US" sz="1200" dirty="0" smtClean="0"/>
              <a:t>Virtual Machine Installation</a:t>
            </a:r>
            <a:endParaRPr lang="en-US" sz="1200" dirty="0"/>
          </a:p>
          <a:p>
            <a:pPr marL="285750" indent="-285750">
              <a:lnSpc>
                <a:spcPct val="90000"/>
              </a:lnSpc>
              <a:buFont typeface="Wingdings" panose="05000000000000000000" pitchFamily="2" charset="2"/>
              <a:buChar char="v"/>
            </a:pPr>
            <a:r>
              <a:rPr lang="en-US" sz="1200" dirty="0" smtClean="0"/>
              <a:t>Ubuntu installation</a:t>
            </a:r>
          </a:p>
          <a:p>
            <a:pPr marL="285750" indent="-285750">
              <a:lnSpc>
                <a:spcPct val="90000"/>
              </a:lnSpc>
              <a:buFont typeface="Wingdings" panose="05000000000000000000" pitchFamily="2" charset="2"/>
              <a:buChar char="v"/>
            </a:pPr>
            <a:r>
              <a:rPr lang="en-US" sz="1200" dirty="0" smtClean="0"/>
              <a:t>Commands of Ubuntu</a:t>
            </a:r>
          </a:p>
        </p:txBody>
      </p:sp>
    </p:spTree>
    <p:extLst>
      <p:ext uri="{BB962C8B-B14F-4D97-AF65-F5344CB8AC3E}">
        <p14:creationId xmlns:p14="http://schemas.microsoft.com/office/powerpoint/2010/main" val="186673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23972" y="3579862"/>
            <a:ext cx="4096505" cy="1563637"/>
            <a:chOff x="152400" y="152400"/>
            <a:chExt cx="9126287" cy="5143500"/>
          </a:xfrm>
        </p:grpSpPr>
        <p:sp>
          <p:nvSpPr>
            <p:cNvPr id="12" name="Rectangle 11"/>
            <p:cNvSpPr/>
            <p:nvPr/>
          </p:nvSpPr>
          <p:spPr>
            <a:xfrm>
              <a:off x="152400" y="152400"/>
              <a:ext cx="228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2436046" y="15240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ectangle 13"/>
            <p:cNvSpPr/>
            <p:nvPr/>
          </p:nvSpPr>
          <p:spPr>
            <a:xfrm>
              <a:off x="4722046" y="152400"/>
              <a:ext cx="2286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Rectangle 14"/>
            <p:cNvSpPr/>
            <p:nvPr/>
          </p:nvSpPr>
          <p:spPr>
            <a:xfrm>
              <a:off x="6992687" y="152400"/>
              <a:ext cx="2286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3" name="Title 1"/>
          <p:cNvSpPr txBox="1">
            <a:spLocks/>
          </p:cNvSpPr>
          <p:nvPr/>
        </p:nvSpPr>
        <p:spPr>
          <a:xfrm>
            <a:off x="1835415" y="3802059"/>
            <a:ext cx="5472608" cy="542078"/>
          </a:xfrm>
          <a:prstGeom prst="rect">
            <a:avLst/>
          </a:prstGeom>
        </p:spPr>
        <p:txBody>
          <a:bodyPr anchor="ctr"/>
          <a:lstStyle>
            <a:lvl1pPr algn="ctr"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r>
              <a:rPr lang="en-US" altLang="ko-KR" dirty="0">
                <a:solidFill>
                  <a:schemeClr val="bg1"/>
                </a:solidFill>
                <a:latin typeface="+mj-lt"/>
              </a:rPr>
              <a:t>Thank you</a:t>
            </a:r>
            <a:endParaRPr lang="ko-KR" altLang="en-US" dirty="0">
              <a:solidFill>
                <a:schemeClr val="bg1"/>
              </a:solidFill>
              <a:latin typeface="+mj-lt"/>
            </a:endParaRPr>
          </a:p>
        </p:txBody>
      </p:sp>
      <p:graphicFrame>
        <p:nvGraphicFramePr>
          <p:cNvPr id="10" name="Picture Placeholder 9"/>
          <p:cNvGraphicFramePr>
            <a:graphicFrameLocks noGrp="1" noChangeAspect="1"/>
          </p:cNvGraphicFramePr>
          <p:nvPr>
            <p:ph type="pic" idx="1"/>
            <p:extLst>
              <p:ext uri="{D42A27DB-BD31-4B8C-83A1-F6EECF244321}">
                <p14:modId xmlns:p14="http://schemas.microsoft.com/office/powerpoint/2010/main" val="2870056286"/>
              </p:ext>
            </p:extLst>
          </p:nvPr>
        </p:nvGraphicFramePr>
        <p:xfrm>
          <a:off x="2933931" y="771550"/>
          <a:ext cx="3087588" cy="1944216"/>
        </p:xfrm>
        <a:graphic>
          <a:graphicData uri="http://schemas.openxmlformats.org/presentationml/2006/ole">
            <mc:AlternateContent xmlns:mc="http://schemas.openxmlformats.org/markup-compatibility/2006">
              <mc:Choice xmlns:v="urn:schemas-microsoft-com:vml" Requires="v">
                <p:oleObj spid="_x0000_s11306" name="Bitmap Image" r:id="rId3" imgW="2286000" imgH="1280160" progId="PBrush">
                  <p:embed/>
                </p:oleObj>
              </mc:Choice>
              <mc:Fallback>
                <p:oleObj name="Bitmap Image" r:id="rId3" imgW="2286000" imgH="1280160" progId="PBrush">
                  <p:embed/>
                  <p:pic>
                    <p:nvPicPr>
                      <p:cNvPr id="2" name="Object 1"/>
                      <p:cNvPicPr/>
                      <p:nvPr/>
                    </p:nvPicPr>
                    <p:blipFill>
                      <a:blip r:embed="rId4"/>
                      <a:stretch>
                        <a:fillRect/>
                      </a:stretch>
                    </p:blipFill>
                    <p:spPr>
                      <a:xfrm>
                        <a:off x="2933931" y="771550"/>
                        <a:ext cx="3087588" cy="1944216"/>
                      </a:xfrm>
                      <a:prstGeom prst="rect">
                        <a:avLst/>
                      </a:prstGeom>
                    </p:spPr>
                  </p:pic>
                </p:oleObj>
              </mc:Fallback>
            </mc:AlternateContent>
          </a:graphicData>
        </a:graphic>
      </p:graphicFrame>
    </p:spTree>
    <p:extLst>
      <p:ext uri="{BB962C8B-B14F-4D97-AF65-F5344CB8AC3E}">
        <p14:creationId xmlns:p14="http://schemas.microsoft.com/office/powerpoint/2010/main" val="203063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02379" y="3108905"/>
            <a:ext cx="4529562" cy="1479069"/>
            <a:chOff x="3714846" y="1635646"/>
            <a:chExt cx="4529562" cy="1479069"/>
          </a:xfrm>
        </p:grpSpPr>
        <p:sp>
          <p:nvSpPr>
            <p:cNvPr id="3" name="TextBox 2"/>
            <p:cNvSpPr txBox="1"/>
            <p:nvPr/>
          </p:nvSpPr>
          <p:spPr>
            <a:xfrm>
              <a:off x="3714846" y="2283718"/>
              <a:ext cx="4529562" cy="830997"/>
            </a:xfrm>
            <a:prstGeom prst="rect">
              <a:avLst/>
            </a:prstGeom>
            <a:noFill/>
          </p:spPr>
          <p:txBody>
            <a:bodyPr wrap="square" rtlCol="0">
              <a:spAutoFit/>
            </a:bodyPr>
            <a:lstStyle/>
            <a:p>
              <a:pPr algn="ctr"/>
              <a:r>
                <a:rPr lang="en-US" sz="1200" dirty="0"/>
                <a:t>An operating system is a program that manages a computer’s hardware. It also provides a basis for application programs and acts as an intermediary between the computer user and the computer hardware. </a:t>
              </a:r>
              <a:endParaRPr lang="en-US" altLang="ko-KR" sz="1200" dirty="0">
                <a:solidFill>
                  <a:schemeClr val="tx1">
                    <a:lumMod val="75000"/>
                    <a:lumOff val="25000"/>
                  </a:schemeClr>
                </a:solidFill>
                <a:cs typeface="Arial" pitchFamily="34" charset="0"/>
              </a:endParaRPr>
            </a:p>
          </p:txBody>
        </p:sp>
        <p:sp>
          <p:nvSpPr>
            <p:cNvPr id="4" name="Text Placeholder 13"/>
            <p:cNvSpPr txBox="1">
              <a:spLocks/>
            </p:cNvSpPr>
            <p:nvPr/>
          </p:nvSpPr>
          <p:spPr>
            <a:xfrm>
              <a:off x="3714846" y="1635646"/>
              <a:ext cx="4529562" cy="5760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b="1" dirty="0" smtClean="0">
                  <a:solidFill>
                    <a:schemeClr val="accent1"/>
                  </a:solidFill>
                  <a:cs typeface="Arial" pitchFamily="34" charset="0"/>
                </a:rPr>
                <a:t>Operating System</a:t>
              </a:r>
              <a:endParaRPr lang="ko-KR" altLang="en-US" sz="3600" b="1" dirty="0">
                <a:solidFill>
                  <a:schemeClr val="accent1"/>
                </a:solidFill>
                <a:cs typeface="Arial" pitchFamily="34" charset="0"/>
              </a:endParaRPr>
            </a:p>
          </p:txBody>
        </p:sp>
      </p:grpSp>
      <p:grpSp>
        <p:nvGrpSpPr>
          <p:cNvPr id="13" name="Group 12"/>
          <p:cNvGrpSpPr/>
          <p:nvPr/>
        </p:nvGrpSpPr>
        <p:grpSpPr>
          <a:xfrm>
            <a:off x="1" y="1459394"/>
            <a:ext cx="1835696" cy="2209460"/>
            <a:chOff x="1" y="1321321"/>
            <a:chExt cx="2051719" cy="2469467"/>
          </a:xfrm>
        </p:grpSpPr>
        <p:sp>
          <p:nvSpPr>
            <p:cNvPr id="9" name="Rectangle 8"/>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0C458"/>
                </a:solidFill>
              </a:endParaRPr>
            </a:p>
          </p:txBody>
        </p:sp>
        <p:sp>
          <p:nvSpPr>
            <p:cNvPr id="11" name="Rectangle 10"/>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Group 18"/>
          <p:cNvGrpSpPr/>
          <p:nvPr/>
        </p:nvGrpSpPr>
        <p:grpSpPr>
          <a:xfrm>
            <a:off x="7308304" y="1459394"/>
            <a:ext cx="1835696" cy="2209460"/>
            <a:chOff x="1" y="1321321"/>
            <a:chExt cx="2051719" cy="2469467"/>
          </a:xfrm>
        </p:grpSpPr>
        <p:sp>
          <p:nvSpPr>
            <p:cNvPr id="20" name="Rectangle 19"/>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Rectangle 20"/>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0C458"/>
                </a:solidFill>
              </a:endParaRPr>
            </a:p>
          </p:txBody>
        </p:sp>
        <p:sp>
          <p:nvSpPr>
            <p:cNvPr id="22" name="Rectangle 21"/>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그림 개체 틀 5">
            <a:extLst>
              <a:ext uri="{FF2B5EF4-FFF2-40B4-BE49-F238E27FC236}">
                <a16:creationId xmlns:a16="http://schemas.microsoft.com/office/drawing/2014/main" id="{9573E06B-11DC-4905-B6EC-54068195C955}"/>
              </a:ext>
            </a:extLst>
          </p:cNvPr>
          <p:cNvSpPr>
            <a:spLocks noGrp="1"/>
          </p:cNvSpPr>
          <p:nvPr>
            <p:ph type="pic" idx="1"/>
          </p:nvPr>
        </p:nvSpPr>
        <p:spPr/>
      </p:sp>
      <p:sp>
        <p:nvSpPr>
          <p:cNvPr id="7" name="AutoShape 2" descr="Electronics Business Color Doodle Sketch Vector Stock Vector (Royalty Free)  75001138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53553913"/>
              </p:ext>
            </p:extLst>
          </p:nvPr>
        </p:nvGraphicFramePr>
        <p:xfrm>
          <a:off x="3843566" y="731206"/>
          <a:ext cx="1458549" cy="1027130"/>
        </p:xfrm>
        <a:graphic>
          <a:graphicData uri="http://schemas.openxmlformats.org/presentationml/2006/ole">
            <mc:AlternateContent xmlns:mc="http://schemas.openxmlformats.org/markup-compatibility/2006">
              <mc:Choice xmlns:v="urn:schemas-microsoft-com:vml" Requires="v">
                <p:oleObj spid="_x0000_s3299" name="Bitmap Image" r:id="rId4" imgW="1958400" imgH="1379160" progId="PBrush">
                  <p:embed/>
                </p:oleObj>
              </mc:Choice>
              <mc:Fallback>
                <p:oleObj name="Bitmap Image" r:id="rId4" imgW="1958400" imgH="1379160" progId="PBrush">
                  <p:embed/>
                  <p:pic>
                    <p:nvPicPr>
                      <p:cNvPr id="0" name=""/>
                      <p:cNvPicPr/>
                      <p:nvPr/>
                    </p:nvPicPr>
                    <p:blipFill>
                      <a:blip r:embed="rId5"/>
                      <a:stretch>
                        <a:fillRect/>
                      </a:stretch>
                    </p:blipFill>
                    <p:spPr>
                      <a:xfrm>
                        <a:off x="3843566" y="731206"/>
                        <a:ext cx="1458549" cy="102713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917302311"/>
              </p:ext>
            </p:extLst>
          </p:nvPr>
        </p:nvGraphicFramePr>
        <p:xfrm>
          <a:off x="3843565" y="1681337"/>
          <a:ext cx="1475195" cy="1067528"/>
        </p:xfrm>
        <a:graphic>
          <a:graphicData uri="http://schemas.openxmlformats.org/presentationml/2006/ole">
            <mc:AlternateContent xmlns:mc="http://schemas.openxmlformats.org/markup-compatibility/2006">
              <mc:Choice xmlns:v="urn:schemas-microsoft-com:vml" Requires="v">
                <p:oleObj spid="_x0000_s3300" name="Bitmap Image" r:id="rId6" imgW="1958400" imgH="1379160" progId="PBrush">
                  <p:embed/>
                </p:oleObj>
              </mc:Choice>
              <mc:Fallback>
                <p:oleObj name="Bitmap Image" r:id="rId6" imgW="1958400" imgH="1379160" progId="PBrush">
                  <p:embed/>
                  <p:pic>
                    <p:nvPicPr>
                      <p:cNvPr id="8" name="Object 7"/>
                      <p:cNvPicPr/>
                      <p:nvPr/>
                    </p:nvPicPr>
                    <p:blipFill>
                      <a:blip r:embed="rId5"/>
                      <a:stretch>
                        <a:fillRect/>
                      </a:stretch>
                    </p:blipFill>
                    <p:spPr>
                      <a:xfrm>
                        <a:off x="3843565" y="1681337"/>
                        <a:ext cx="1475195" cy="1067528"/>
                      </a:xfrm>
                      <a:prstGeom prst="rect">
                        <a:avLst/>
                      </a:prstGeom>
                    </p:spPr>
                  </p:pic>
                </p:oleObj>
              </mc:Fallback>
            </mc:AlternateContent>
          </a:graphicData>
        </a:graphic>
      </p:graphicFrame>
    </p:spTree>
    <p:extLst>
      <p:ext uri="{BB962C8B-B14F-4D97-AF65-F5344CB8AC3E}">
        <p14:creationId xmlns:p14="http://schemas.microsoft.com/office/powerpoint/2010/main" val="250850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427984" y="1443793"/>
            <a:ext cx="1767568" cy="1107996"/>
            <a:chOff x="2113657" y="4283314"/>
            <a:chExt cx="2120136" cy="1107996"/>
          </a:xfrm>
        </p:grpSpPr>
        <p:sp>
          <p:nvSpPr>
            <p:cNvPr id="8" name="TextBox 7"/>
            <p:cNvSpPr txBox="1"/>
            <p:nvPr/>
          </p:nvSpPr>
          <p:spPr>
            <a:xfrm>
              <a:off x="2113657" y="4560313"/>
              <a:ext cx="2120134" cy="830997"/>
            </a:xfrm>
            <a:prstGeom prst="rect">
              <a:avLst/>
            </a:prstGeom>
            <a:noFill/>
          </p:spPr>
          <p:txBody>
            <a:bodyPr wrap="square" rtlCol="0">
              <a:spAutoFit/>
            </a:bodyPr>
            <a:lstStyle/>
            <a:p>
              <a:pPr algn="ctr"/>
              <a:r>
                <a:rPr lang="en-US" sz="1200" dirty="0"/>
                <a:t>the central processing unit (CPU), the memory, and the input/output (I/O) devices</a:t>
              </a:r>
              <a:endParaRPr lang="ko-KR" altLang="en-US" sz="1200" dirty="0">
                <a:solidFill>
                  <a:schemeClr val="tx1">
                    <a:lumMod val="75000"/>
                    <a:lumOff val="25000"/>
                  </a:schemeClr>
                </a:solidFill>
                <a:cs typeface="Arial" pitchFamily="34" charset="0"/>
              </a:endParaRPr>
            </a:p>
          </p:txBody>
        </p:sp>
        <p:sp>
          <p:nvSpPr>
            <p:cNvPr id="9" name="TextBox 8"/>
            <p:cNvSpPr txBox="1"/>
            <p:nvPr/>
          </p:nvSpPr>
          <p:spPr>
            <a:xfrm>
              <a:off x="2113659" y="4283314"/>
              <a:ext cx="2120134" cy="276999"/>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Hardware</a:t>
              </a:r>
              <a:endParaRPr lang="ko-KR" altLang="en-US" sz="1200" b="1" dirty="0">
                <a:solidFill>
                  <a:schemeClr val="tx1">
                    <a:lumMod val="75000"/>
                    <a:lumOff val="25000"/>
                  </a:schemeClr>
                </a:solidFill>
                <a:cs typeface="Arial" pitchFamily="34" charset="0"/>
              </a:endParaRPr>
            </a:p>
          </p:txBody>
        </p:sp>
      </p:grpSp>
      <p:grpSp>
        <p:nvGrpSpPr>
          <p:cNvPr id="10" name="Group 9"/>
          <p:cNvGrpSpPr/>
          <p:nvPr/>
        </p:nvGrpSpPr>
        <p:grpSpPr>
          <a:xfrm>
            <a:off x="6620856" y="1223580"/>
            <a:ext cx="1767568" cy="923330"/>
            <a:chOff x="2113657" y="4283314"/>
            <a:chExt cx="2120135" cy="923330"/>
          </a:xfrm>
        </p:grpSpPr>
        <p:sp>
          <p:nvSpPr>
            <p:cNvPr id="11" name="TextBox 10"/>
            <p:cNvSpPr txBox="1"/>
            <p:nvPr/>
          </p:nvSpPr>
          <p:spPr>
            <a:xfrm>
              <a:off x="2113657" y="4560313"/>
              <a:ext cx="2120134"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12" name="TextBox 11"/>
            <p:cNvSpPr txBox="1"/>
            <p:nvPr/>
          </p:nvSpPr>
          <p:spPr>
            <a:xfrm>
              <a:off x="2113658" y="4283314"/>
              <a:ext cx="2120134" cy="276999"/>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Application </a:t>
              </a:r>
              <a:r>
                <a:rPr lang="en-US" altLang="ko-KR" sz="1200" b="1" dirty="0">
                  <a:solidFill>
                    <a:schemeClr val="tx1">
                      <a:lumMod val="75000"/>
                      <a:lumOff val="25000"/>
                    </a:schemeClr>
                  </a:solidFill>
                  <a:cs typeface="Arial" pitchFamily="34" charset="0"/>
                </a:rPr>
                <a:t>programs</a:t>
              </a:r>
              <a:endParaRPr lang="ko-KR" altLang="en-US" sz="1200" b="1" dirty="0">
                <a:solidFill>
                  <a:schemeClr val="tx1">
                    <a:lumMod val="75000"/>
                    <a:lumOff val="25000"/>
                  </a:schemeClr>
                </a:solidFill>
                <a:cs typeface="Arial" pitchFamily="34" charset="0"/>
              </a:endParaRPr>
            </a:p>
          </p:txBody>
        </p:sp>
      </p:grpSp>
      <p:grpSp>
        <p:nvGrpSpPr>
          <p:cNvPr id="17" name="Group 16"/>
          <p:cNvGrpSpPr/>
          <p:nvPr/>
        </p:nvGrpSpPr>
        <p:grpSpPr>
          <a:xfrm>
            <a:off x="4211960" y="3263954"/>
            <a:ext cx="1767568" cy="1107996"/>
            <a:chOff x="2113657" y="4283314"/>
            <a:chExt cx="2120136" cy="1107996"/>
          </a:xfrm>
        </p:grpSpPr>
        <p:sp>
          <p:nvSpPr>
            <p:cNvPr id="18" name="TextBox 17"/>
            <p:cNvSpPr txBox="1"/>
            <p:nvPr/>
          </p:nvSpPr>
          <p:spPr>
            <a:xfrm>
              <a:off x="2113657" y="4560313"/>
              <a:ext cx="2120134" cy="830997"/>
            </a:xfrm>
            <a:prstGeom prst="rect">
              <a:avLst/>
            </a:prstGeom>
            <a:noFill/>
          </p:spPr>
          <p:txBody>
            <a:bodyPr wrap="square" rtlCol="0">
              <a:spAutoFit/>
            </a:bodyPr>
            <a:lstStyle/>
            <a:p>
              <a:pPr algn="ctr"/>
              <a:r>
                <a:rPr lang="en-US" sz="1200" dirty="0"/>
                <a:t>the number of transistors on an integrated circuit would double every eighteen months,</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9" name="TextBox 18"/>
            <p:cNvSpPr txBox="1"/>
            <p:nvPr/>
          </p:nvSpPr>
          <p:spPr>
            <a:xfrm>
              <a:off x="2113659" y="4283314"/>
              <a:ext cx="2120134" cy="276999"/>
            </a:xfrm>
            <a:prstGeom prst="rect">
              <a:avLst/>
            </a:prstGeom>
            <a:noFill/>
          </p:spPr>
          <p:txBody>
            <a:bodyPr wrap="square" rtlCol="0">
              <a:spAutoFit/>
            </a:bodyPr>
            <a:lstStyle/>
            <a:p>
              <a:pPr algn="ctr"/>
              <a:r>
                <a:rPr lang="en-US" sz="1200" b="1" dirty="0"/>
                <a:t>Moore’s Law</a:t>
              </a:r>
              <a:endParaRPr lang="ko-KR" altLang="en-US" sz="1200" b="1" dirty="0">
                <a:solidFill>
                  <a:schemeClr val="tx1">
                    <a:lumMod val="75000"/>
                    <a:lumOff val="25000"/>
                  </a:schemeClr>
                </a:solidFill>
                <a:cs typeface="Arial" pitchFamily="34" charset="0"/>
              </a:endParaRPr>
            </a:p>
          </p:txBody>
        </p:sp>
      </p:grpSp>
      <p:grpSp>
        <p:nvGrpSpPr>
          <p:cNvPr id="20" name="Group 19"/>
          <p:cNvGrpSpPr/>
          <p:nvPr/>
        </p:nvGrpSpPr>
        <p:grpSpPr>
          <a:xfrm>
            <a:off x="5972784" y="3047930"/>
            <a:ext cx="1767568" cy="1107996"/>
            <a:chOff x="2113657" y="4283314"/>
            <a:chExt cx="2120135" cy="1107996"/>
          </a:xfrm>
        </p:grpSpPr>
        <p:sp>
          <p:nvSpPr>
            <p:cNvPr id="21" name="TextBox 20"/>
            <p:cNvSpPr txBox="1"/>
            <p:nvPr/>
          </p:nvSpPr>
          <p:spPr>
            <a:xfrm>
              <a:off x="2113657" y="4560313"/>
              <a:ext cx="2120134" cy="830997"/>
            </a:xfrm>
            <a:prstGeom prst="rect">
              <a:avLst/>
            </a:prstGeom>
            <a:noFill/>
          </p:spPr>
          <p:txBody>
            <a:bodyPr wrap="square" rtlCol="0">
              <a:spAutoFit/>
            </a:bodyPr>
            <a:lstStyle/>
            <a:p>
              <a:pPr algn="ctr"/>
              <a:r>
                <a:rPr lang="en-US" sz="1200" dirty="0"/>
                <a:t>A computer system has many resources that may be required to solve a problem:</a:t>
              </a:r>
              <a:endParaRPr lang="ko-KR" altLang="en-US" sz="1200" dirty="0">
                <a:solidFill>
                  <a:schemeClr val="tx1">
                    <a:lumMod val="75000"/>
                    <a:lumOff val="25000"/>
                  </a:schemeClr>
                </a:solidFill>
                <a:cs typeface="Arial" pitchFamily="34" charset="0"/>
              </a:endParaRPr>
            </a:p>
          </p:txBody>
        </p:sp>
        <p:sp>
          <p:nvSpPr>
            <p:cNvPr id="22" name="TextBox 21"/>
            <p:cNvSpPr txBox="1"/>
            <p:nvPr/>
          </p:nvSpPr>
          <p:spPr>
            <a:xfrm>
              <a:off x="2113658" y="4283314"/>
              <a:ext cx="2120134" cy="276999"/>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Resource </a:t>
              </a:r>
              <a:r>
                <a:rPr lang="en-US" altLang="ko-KR" sz="1200" b="1" dirty="0">
                  <a:solidFill>
                    <a:schemeClr val="tx1">
                      <a:lumMod val="75000"/>
                      <a:lumOff val="25000"/>
                    </a:schemeClr>
                  </a:solidFill>
                  <a:cs typeface="Arial" pitchFamily="34" charset="0"/>
                </a:rPr>
                <a:t>allocator</a:t>
              </a:r>
              <a:endParaRPr lang="ko-KR" altLang="en-US" sz="1200" b="1" dirty="0">
                <a:solidFill>
                  <a:schemeClr val="tx1">
                    <a:lumMod val="75000"/>
                    <a:lumOff val="25000"/>
                  </a:schemeClr>
                </a:solidFill>
                <a:cs typeface="Arial" pitchFamily="34" charset="0"/>
              </a:endParaRPr>
            </a:p>
          </p:txBody>
        </p:sp>
      </p:grpSp>
      <p:sp>
        <p:nvSpPr>
          <p:cNvPr id="25" name="Trapezoid 13"/>
          <p:cNvSpPr/>
          <p:nvPr/>
        </p:nvSpPr>
        <p:spPr>
          <a:xfrm>
            <a:off x="4991837" y="784172"/>
            <a:ext cx="639862" cy="541041"/>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Rounded Rectangle 7"/>
          <p:cNvSpPr/>
          <p:nvPr/>
        </p:nvSpPr>
        <p:spPr>
          <a:xfrm>
            <a:off x="4895932" y="2543211"/>
            <a:ext cx="399624" cy="691580"/>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Rectangle 18"/>
          <p:cNvSpPr/>
          <p:nvPr/>
        </p:nvSpPr>
        <p:spPr>
          <a:xfrm>
            <a:off x="7158850" y="726132"/>
            <a:ext cx="691580" cy="549474"/>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Rounded Rectangle 25"/>
          <p:cNvSpPr/>
          <p:nvPr/>
        </p:nvSpPr>
        <p:spPr>
          <a:xfrm>
            <a:off x="6610646" y="2276709"/>
            <a:ext cx="491845" cy="691580"/>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4" name="Picture Placeholder 23"/>
          <p:cNvPicPr>
            <a:picLocks noGrp="1" noChangeAspect="1"/>
          </p:cNvPicPr>
          <p:nvPr>
            <p:ph type="pic" idx="1"/>
          </p:nvPr>
        </p:nvPicPr>
        <p:blipFill rotWithShape="1">
          <a:blip r:embed="rId3"/>
          <a:srcRect l="31580" t="23404" r="28594" b="14642"/>
          <a:stretch/>
        </p:blipFill>
        <p:spPr>
          <a:xfrm>
            <a:off x="79592" y="1050476"/>
            <a:ext cx="4484929" cy="3748888"/>
          </a:xfrm>
          <a:prstGeom prst="rect">
            <a:avLst/>
          </a:prstGeom>
        </p:spPr>
      </p:pic>
      <p:sp>
        <p:nvSpPr>
          <p:cNvPr id="2" name="TextBox 1"/>
          <p:cNvSpPr txBox="1"/>
          <p:nvPr/>
        </p:nvSpPr>
        <p:spPr>
          <a:xfrm>
            <a:off x="251520" y="4443958"/>
            <a:ext cx="633431" cy="212196"/>
          </a:xfrm>
          <a:prstGeom prst="rect">
            <a:avLst/>
          </a:prstGeom>
          <a:solidFill>
            <a:schemeClr val="bg1"/>
          </a:solidFill>
          <a:ln>
            <a:noFill/>
          </a:ln>
        </p:spPr>
        <p:txBody>
          <a:bodyPr wrap="square" rtlCol="0">
            <a:spAutoFit/>
          </a:bodyPr>
          <a:lstStyle/>
          <a:p>
            <a:endParaRPr lang="en-US" sz="900" dirty="0"/>
          </a:p>
        </p:txBody>
      </p:sp>
      <p:sp>
        <p:nvSpPr>
          <p:cNvPr id="29" name="Title 2"/>
          <p:cNvSpPr txBox="1">
            <a:spLocks/>
          </p:cNvSpPr>
          <p:nvPr/>
        </p:nvSpPr>
        <p:spPr>
          <a:xfrm>
            <a:off x="338169" y="-11574"/>
            <a:ext cx="7596336" cy="430387"/>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dirty="0" smtClean="0"/>
              <a:t>What is Operating System</a:t>
            </a:r>
            <a:endParaRPr lang="en-US" dirty="0"/>
          </a:p>
        </p:txBody>
      </p:sp>
      <p:sp>
        <p:nvSpPr>
          <p:cNvPr id="30" name="Parallelogram 30">
            <a:extLst>
              <a:ext uri="{FF2B5EF4-FFF2-40B4-BE49-F238E27FC236}">
                <a16:creationId xmlns:a16="http://schemas.microsoft.com/office/drawing/2014/main" id="{7C948566-CDF8-4862-ADDB-C0EF7E2B8068}"/>
              </a:ext>
            </a:extLst>
          </p:cNvPr>
          <p:cNvSpPr/>
          <p:nvPr/>
        </p:nvSpPr>
        <p:spPr>
          <a:xfrm flipH="1">
            <a:off x="7851732" y="3180912"/>
            <a:ext cx="680707" cy="65910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Group 30"/>
          <p:cNvGrpSpPr/>
          <p:nvPr/>
        </p:nvGrpSpPr>
        <p:grpSpPr>
          <a:xfrm>
            <a:off x="7196920" y="3840018"/>
            <a:ext cx="1767568" cy="1107996"/>
            <a:chOff x="2113657" y="4283314"/>
            <a:chExt cx="2120135" cy="1107996"/>
          </a:xfrm>
        </p:grpSpPr>
        <p:sp>
          <p:nvSpPr>
            <p:cNvPr id="32" name="TextBox 31"/>
            <p:cNvSpPr txBox="1"/>
            <p:nvPr/>
          </p:nvSpPr>
          <p:spPr>
            <a:xfrm>
              <a:off x="2113657" y="4560313"/>
              <a:ext cx="2120134" cy="830997"/>
            </a:xfrm>
            <a:prstGeom prst="rect">
              <a:avLst/>
            </a:prstGeom>
            <a:noFill/>
          </p:spPr>
          <p:txBody>
            <a:bodyPr wrap="square" rtlCol="0">
              <a:spAutoFit/>
            </a:bodyPr>
            <a:lstStyle/>
            <a:p>
              <a:pPr algn="ctr"/>
              <a:r>
                <a:rPr lang="en-US" sz="1200" dirty="0"/>
                <a:t>manages the execution of user programs to prevent errors and improper use of the computer.</a:t>
              </a:r>
              <a:endParaRPr lang="ko-KR" altLang="en-US" sz="1200" dirty="0">
                <a:solidFill>
                  <a:schemeClr val="tx1">
                    <a:lumMod val="75000"/>
                    <a:lumOff val="25000"/>
                  </a:schemeClr>
                </a:solidFill>
                <a:cs typeface="Arial" pitchFamily="34" charset="0"/>
              </a:endParaRPr>
            </a:p>
          </p:txBody>
        </p:sp>
        <p:sp>
          <p:nvSpPr>
            <p:cNvPr id="33" name="TextBox 32"/>
            <p:cNvSpPr txBox="1"/>
            <p:nvPr/>
          </p:nvSpPr>
          <p:spPr>
            <a:xfrm>
              <a:off x="2113658" y="4283314"/>
              <a:ext cx="2120134" cy="276999"/>
            </a:xfrm>
            <a:prstGeom prst="rect">
              <a:avLst/>
            </a:prstGeom>
            <a:noFill/>
          </p:spPr>
          <p:txBody>
            <a:bodyPr wrap="square" rtlCol="0">
              <a:spAutoFit/>
            </a:bodyPr>
            <a:lstStyle/>
            <a:p>
              <a:pPr algn="ctr"/>
              <a:r>
                <a:rPr lang="en-US" altLang="ko-KR" sz="1200" b="1" dirty="0" smtClean="0">
                  <a:solidFill>
                    <a:schemeClr val="tx1">
                      <a:lumMod val="75000"/>
                      <a:lumOff val="25000"/>
                    </a:schemeClr>
                  </a:solidFill>
                  <a:cs typeface="Arial" pitchFamily="34" charset="0"/>
                </a:rPr>
                <a:t>Control </a:t>
              </a:r>
              <a:r>
                <a:rPr lang="en-US" altLang="ko-KR" sz="1200" b="1" dirty="0">
                  <a:solidFill>
                    <a:schemeClr val="tx1">
                      <a:lumMod val="75000"/>
                      <a:lumOff val="25000"/>
                    </a:schemeClr>
                  </a:solidFill>
                  <a:cs typeface="Arial" pitchFamily="34" charset="0"/>
                </a:rPr>
                <a:t>program</a:t>
              </a:r>
              <a:endParaRPr lang="ko-KR" altLang="en-US" sz="12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007914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txBox="1">
            <a:spLocks/>
          </p:cNvSpPr>
          <p:nvPr/>
        </p:nvSpPr>
        <p:spPr>
          <a:xfrm>
            <a:off x="648072" y="197147"/>
            <a:ext cx="7596336" cy="60211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200" dirty="0" smtClean="0"/>
              <a:t>What/Why/How of Operating System</a:t>
            </a:r>
            <a:endParaRPr lang="en-US"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3893383512"/>
              </p:ext>
            </p:extLst>
          </p:nvPr>
        </p:nvGraphicFramePr>
        <p:xfrm>
          <a:off x="56456" y="1779662"/>
          <a:ext cx="1958975" cy="1539875"/>
        </p:xfrm>
        <a:graphic>
          <a:graphicData uri="http://schemas.openxmlformats.org/presentationml/2006/ole">
            <mc:AlternateContent xmlns:mc="http://schemas.openxmlformats.org/markup-compatibility/2006">
              <mc:Choice xmlns:v="urn:schemas-microsoft-com:vml" Requires="v">
                <p:oleObj spid="_x0000_s4606" name="Bitmap Image" r:id="rId4" imgW="1958400" imgH="1539360" progId="PBrush">
                  <p:embed/>
                </p:oleObj>
              </mc:Choice>
              <mc:Fallback>
                <p:oleObj name="Bitmap Image" r:id="rId4" imgW="1958400" imgH="1539360" progId="PBrush">
                  <p:embed/>
                  <p:pic>
                    <p:nvPicPr>
                      <p:cNvPr id="0" name=""/>
                      <p:cNvPicPr/>
                      <p:nvPr/>
                    </p:nvPicPr>
                    <p:blipFill>
                      <a:blip r:embed="rId5"/>
                      <a:stretch>
                        <a:fillRect/>
                      </a:stretch>
                    </p:blipFill>
                    <p:spPr>
                      <a:xfrm>
                        <a:off x="56456" y="1779662"/>
                        <a:ext cx="1958975" cy="1539875"/>
                      </a:xfrm>
                      <a:prstGeom prst="rect">
                        <a:avLst/>
                      </a:prstGeom>
                    </p:spPr>
                  </p:pic>
                </p:oleObj>
              </mc:Fallback>
            </mc:AlternateContent>
          </a:graphicData>
        </a:graphic>
      </p:graphicFrame>
      <p:sp>
        <p:nvSpPr>
          <p:cNvPr id="34" name="TextBox 33"/>
          <p:cNvSpPr txBox="1"/>
          <p:nvPr/>
        </p:nvSpPr>
        <p:spPr>
          <a:xfrm>
            <a:off x="35496" y="3507854"/>
            <a:ext cx="1767566" cy="276999"/>
          </a:xfrm>
          <a:prstGeom prst="rect">
            <a:avLst/>
          </a:prstGeom>
          <a:noFill/>
        </p:spPr>
        <p:txBody>
          <a:bodyPr wrap="square" rtlCol="0">
            <a:spAutoFit/>
          </a:bodyPr>
          <a:lstStyle/>
          <a:p>
            <a:pPr algn="ctr"/>
            <a:r>
              <a:rPr lang="en-US" altLang="ko-KR" sz="1200" b="1" dirty="0" smtClean="0"/>
              <a:t>System Users</a:t>
            </a:r>
            <a:endParaRPr lang="ko-KR" altLang="en-US" sz="1200" b="1" dirty="0">
              <a:solidFill>
                <a:schemeClr val="tx1">
                  <a:lumMod val="75000"/>
                  <a:lumOff val="25000"/>
                </a:schemeClr>
              </a:solidFill>
              <a:cs typeface="Arial" pitchFamily="34" charset="0"/>
            </a:endParaRPr>
          </a:p>
        </p:txBody>
      </p:sp>
      <p:grpSp>
        <p:nvGrpSpPr>
          <p:cNvPr id="47" name="Group 46"/>
          <p:cNvGrpSpPr/>
          <p:nvPr/>
        </p:nvGrpSpPr>
        <p:grpSpPr>
          <a:xfrm>
            <a:off x="1918285" y="987574"/>
            <a:ext cx="6679844" cy="3672408"/>
            <a:chOff x="1553982" y="987574"/>
            <a:chExt cx="7209593" cy="3929847"/>
          </a:xfrm>
        </p:grpSpPr>
        <p:graphicFrame>
          <p:nvGraphicFramePr>
            <p:cNvPr id="5" name="Object 4"/>
            <p:cNvGraphicFramePr>
              <a:graphicFrameLocks noChangeAspect="1"/>
            </p:cNvGraphicFramePr>
            <p:nvPr>
              <p:extLst>
                <p:ext uri="{D42A27DB-BD31-4B8C-83A1-F6EECF244321}">
                  <p14:modId xmlns:p14="http://schemas.microsoft.com/office/powerpoint/2010/main" val="3804694464"/>
                </p:ext>
              </p:extLst>
            </p:nvPr>
          </p:nvGraphicFramePr>
          <p:xfrm>
            <a:off x="2202055" y="987574"/>
            <a:ext cx="1123297" cy="3528392"/>
          </p:xfrm>
          <a:graphic>
            <a:graphicData uri="http://schemas.openxmlformats.org/presentationml/2006/ole">
              <mc:AlternateContent xmlns:mc="http://schemas.openxmlformats.org/markup-compatibility/2006">
                <mc:Choice xmlns:v="urn:schemas-microsoft-com:vml" Requires="v">
                  <p:oleObj spid="_x0000_s4607" name="Bitmap Image" r:id="rId6" imgW="2438280" imgH="7680960" progId="PBrush">
                    <p:embed/>
                  </p:oleObj>
                </mc:Choice>
                <mc:Fallback>
                  <p:oleObj name="Bitmap Image" r:id="rId6" imgW="2438280" imgH="7680960" progId="PBrush">
                    <p:embed/>
                    <p:pic>
                      <p:nvPicPr>
                        <p:cNvPr id="0" name=""/>
                        <p:cNvPicPr/>
                        <p:nvPr/>
                      </p:nvPicPr>
                      <p:blipFill>
                        <a:blip r:embed="rId7"/>
                        <a:stretch>
                          <a:fillRect/>
                        </a:stretch>
                      </p:blipFill>
                      <p:spPr>
                        <a:xfrm>
                          <a:off x="2202055" y="987574"/>
                          <a:ext cx="1123297" cy="3528392"/>
                        </a:xfrm>
                        <a:prstGeom prst="rect">
                          <a:avLst/>
                        </a:prstGeom>
                        <a:ln w="28575">
                          <a:solidFill>
                            <a:schemeClr val="tx1"/>
                          </a:solidFill>
                        </a:ln>
                      </p:spPr>
                    </p:pic>
                  </p:oleObj>
                </mc:Fallback>
              </mc:AlternateContent>
            </a:graphicData>
          </a:graphic>
        </p:graphicFrame>
        <p:sp>
          <p:nvSpPr>
            <p:cNvPr id="6" name="Right Arrow 5"/>
            <p:cNvSpPr/>
            <p:nvPr/>
          </p:nvSpPr>
          <p:spPr>
            <a:xfrm>
              <a:off x="1553982" y="2483843"/>
              <a:ext cx="648072"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803062" y="4640422"/>
              <a:ext cx="1767566" cy="276999"/>
            </a:xfrm>
            <a:prstGeom prst="rect">
              <a:avLst/>
            </a:prstGeom>
            <a:noFill/>
          </p:spPr>
          <p:txBody>
            <a:bodyPr wrap="square" rtlCol="0">
              <a:spAutoFit/>
            </a:bodyPr>
            <a:lstStyle/>
            <a:p>
              <a:pPr algn="ctr"/>
              <a:r>
                <a:rPr lang="en-US" altLang="ko-KR" sz="1200" b="1" dirty="0" smtClean="0"/>
                <a:t>Application Software</a:t>
              </a:r>
              <a:endParaRPr lang="ko-KR" altLang="en-US" sz="1200" b="1" dirty="0">
                <a:solidFill>
                  <a:schemeClr val="tx1">
                    <a:lumMod val="75000"/>
                    <a:lumOff val="25000"/>
                  </a:schemeClr>
                </a:solidFill>
                <a:cs typeface="Arial" pitchFamily="34"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171265379"/>
                </p:ext>
              </p:extLst>
            </p:nvPr>
          </p:nvGraphicFramePr>
          <p:xfrm>
            <a:off x="3973424" y="1346038"/>
            <a:ext cx="1036637" cy="2811463"/>
          </p:xfrm>
          <a:graphic>
            <a:graphicData uri="http://schemas.openxmlformats.org/presentationml/2006/ole">
              <mc:AlternateContent xmlns:mc="http://schemas.openxmlformats.org/markup-compatibility/2006">
                <mc:Choice xmlns:v="urn:schemas-microsoft-com:vml" Requires="v">
                  <p:oleObj spid="_x0000_s4608" name="Bitmap Image" r:id="rId8" imgW="1036440" imgH="2811960" progId="PBrush">
                    <p:embed/>
                  </p:oleObj>
                </mc:Choice>
                <mc:Fallback>
                  <p:oleObj name="Bitmap Image" r:id="rId8" imgW="1036440" imgH="2811960" progId="PBrush">
                    <p:embed/>
                    <p:pic>
                      <p:nvPicPr>
                        <p:cNvPr id="0" name=""/>
                        <p:cNvPicPr/>
                        <p:nvPr/>
                      </p:nvPicPr>
                      <p:blipFill>
                        <a:blip r:embed="rId9"/>
                        <a:stretch>
                          <a:fillRect/>
                        </a:stretch>
                      </p:blipFill>
                      <p:spPr>
                        <a:xfrm>
                          <a:off x="3973424" y="1346038"/>
                          <a:ext cx="1036637" cy="2811463"/>
                        </a:xfrm>
                        <a:prstGeom prst="rect">
                          <a:avLst/>
                        </a:prstGeom>
                        <a:ln w="28575">
                          <a:solidFill>
                            <a:schemeClr val="tx1"/>
                          </a:solidFill>
                        </a:ln>
                      </p:spPr>
                    </p:pic>
                  </p:oleObj>
                </mc:Fallback>
              </mc:AlternateContent>
            </a:graphicData>
          </a:graphic>
        </p:graphicFrame>
        <p:sp>
          <p:nvSpPr>
            <p:cNvPr id="36" name="TextBox 35"/>
            <p:cNvSpPr txBox="1"/>
            <p:nvPr/>
          </p:nvSpPr>
          <p:spPr>
            <a:xfrm>
              <a:off x="3607959" y="4501922"/>
              <a:ext cx="1767566" cy="276999"/>
            </a:xfrm>
            <a:prstGeom prst="rect">
              <a:avLst/>
            </a:prstGeom>
            <a:noFill/>
          </p:spPr>
          <p:txBody>
            <a:bodyPr wrap="square" rtlCol="0">
              <a:spAutoFit/>
            </a:bodyPr>
            <a:lstStyle/>
            <a:p>
              <a:pPr algn="ctr"/>
              <a:r>
                <a:rPr lang="en-US" altLang="ko-KR" sz="1200" b="1" dirty="0" smtClean="0"/>
                <a:t>Operating System</a:t>
              </a:r>
              <a:endParaRPr lang="ko-KR" altLang="en-US" sz="1200" b="1" dirty="0">
                <a:solidFill>
                  <a:schemeClr val="tx1">
                    <a:lumMod val="75000"/>
                    <a:lumOff val="25000"/>
                  </a:schemeClr>
                </a:solidFill>
                <a:cs typeface="Arial" pitchFamily="34" charset="0"/>
              </a:endParaRPr>
            </a:p>
          </p:txBody>
        </p:sp>
        <p:sp>
          <p:nvSpPr>
            <p:cNvPr id="38" name="Right Arrow 37"/>
            <p:cNvSpPr/>
            <p:nvPr/>
          </p:nvSpPr>
          <p:spPr>
            <a:xfrm>
              <a:off x="3325352" y="2499742"/>
              <a:ext cx="648072"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Object 38"/>
            <p:cNvGraphicFramePr>
              <a:graphicFrameLocks noChangeAspect="1"/>
            </p:cNvGraphicFramePr>
            <p:nvPr>
              <p:extLst>
                <p:ext uri="{D42A27DB-BD31-4B8C-83A1-F6EECF244321}">
                  <p14:modId xmlns:p14="http://schemas.microsoft.com/office/powerpoint/2010/main" val="381722516"/>
                </p:ext>
              </p:extLst>
            </p:nvPr>
          </p:nvGraphicFramePr>
          <p:xfrm>
            <a:off x="5628768" y="987575"/>
            <a:ext cx="1080119" cy="3528392"/>
          </p:xfrm>
          <a:graphic>
            <a:graphicData uri="http://schemas.openxmlformats.org/presentationml/2006/ole">
              <mc:AlternateContent xmlns:mc="http://schemas.openxmlformats.org/markup-compatibility/2006">
                <mc:Choice xmlns:v="urn:schemas-microsoft-com:vml" Requires="v">
                  <p:oleObj spid="_x0000_s4609" name="Bitmap Image" r:id="rId10" imgW="3238560" imgH="8984160" progId="PBrush">
                    <p:embed/>
                  </p:oleObj>
                </mc:Choice>
                <mc:Fallback>
                  <p:oleObj name="Bitmap Image" r:id="rId10" imgW="3238560" imgH="8984160" progId="PBrush">
                    <p:embed/>
                    <p:pic>
                      <p:nvPicPr>
                        <p:cNvPr id="0" name=""/>
                        <p:cNvPicPr/>
                        <p:nvPr/>
                      </p:nvPicPr>
                      <p:blipFill>
                        <a:blip r:embed="rId11"/>
                        <a:stretch>
                          <a:fillRect/>
                        </a:stretch>
                      </p:blipFill>
                      <p:spPr>
                        <a:xfrm>
                          <a:off x="5628768" y="987575"/>
                          <a:ext cx="1080119" cy="3528392"/>
                        </a:xfrm>
                        <a:prstGeom prst="rect">
                          <a:avLst/>
                        </a:prstGeom>
                        <a:ln w="28575">
                          <a:solidFill>
                            <a:schemeClr val="tx1"/>
                          </a:solidFill>
                        </a:ln>
                      </p:spPr>
                    </p:pic>
                  </p:oleObj>
                </mc:Fallback>
              </mc:AlternateContent>
            </a:graphicData>
          </a:graphic>
        </p:graphicFrame>
        <p:sp>
          <p:nvSpPr>
            <p:cNvPr id="42" name="Right Arrow 41"/>
            <p:cNvSpPr/>
            <p:nvPr/>
          </p:nvSpPr>
          <p:spPr>
            <a:xfrm>
              <a:off x="5010061" y="2499742"/>
              <a:ext cx="648072"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350101" y="4605312"/>
              <a:ext cx="1767566" cy="276999"/>
            </a:xfrm>
            <a:prstGeom prst="rect">
              <a:avLst/>
            </a:prstGeom>
            <a:noFill/>
          </p:spPr>
          <p:txBody>
            <a:bodyPr wrap="square" rtlCol="0">
              <a:spAutoFit/>
            </a:bodyPr>
            <a:lstStyle/>
            <a:p>
              <a:pPr algn="ctr"/>
              <a:r>
                <a:rPr lang="en-US" altLang="ko-KR" sz="1200" b="1" dirty="0" smtClean="0"/>
                <a:t>System Program</a:t>
              </a:r>
              <a:endParaRPr lang="ko-KR" altLang="en-US" sz="1200" b="1" dirty="0">
                <a:solidFill>
                  <a:schemeClr val="tx1">
                    <a:lumMod val="75000"/>
                    <a:lumOff val="25000"/>
                  </a:schemeClr>
                </a:solidFill>
                <a:cs typeface="Arial" pitchFamily="34" charset="0"/>
              </a:endParaRPr>
            </a:p>
          </p:txBody>
        </p:sp>
        <p:sp>
          <p:nvSpPr>
            <p:cNvPr id="45" name="Right Arrow 44"/>
            <p:cNvSpPr/>
            <p:nvPr/>
          </p:nvSpPr>
          <p:spPr>
            <a:xfrm>
              <a:off x="6708887" y="2427732"/>
              <a:ext cx="648072"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6" name="Object 45"/>
            <p:cNvGraphicFramePr>
              <a:graphicFrameLocks noChangeAspect="1"/>
            </p:cNvGraphicFramePr>
            <p:nvPr>
              <p:extLst>
                <p:ext uri="{D42A27DB-BD31-4B8C-83A1-F6EECF244321}">
                  <p14:modId xmlns:p14="http://schemas.microsoft.com/office/powerpoint/2010/main" val="319220032"/>
                </p:ext>
              </p:extLst>
            </p:nvPr>
          </p:nvGraphicFramePr>
          <p:xfrm>
            <a:off x="7327594" y="1092432"/>
            <a:ext cx="1407813" cy="3318673"/>
          </p:xfrm>
          <a:graphic>
            <a:graphicData uri="http://schemas.openxmlformats.org/presentationml/2006/ole">
              <mc:AlternateContent xmlns:mc="http://schemas.openxmlformats.org/markup-compatibility/2006">
                <mc:Choice xmlns:v="urn:schemas-microsoft-com:vml" Requires="v">
                  <p:oleObj spid="_x0000_s4610" name="Bitmap Image" r:id="rId12" imgW="1851840" imgH="4366440" progId="PBrush">
                    <p:embed/>
                  </p:oleObj>
                </mc:Choice>
                <mc:Fallback>
                  <p:oleObj name="Bitmap Image" r:id="rId12" imgW="1851840" imgH="4366440" progId="PBrush">
                    <p:embed/>
                    <p:pic>
                      <p:nvPicPr>
                        <p:cNvPr id="0" name=""/>
                        <p:cNvPicPr/>
                        <p:nvPr/>
                      </p:nvPicPr>
                      <p:blipFill>
                        <a:blip r:embed="rId13"/>
                        <a:stretch>
                          <a:fillRect/>
                        </a:stretch>
                      </p:blipFill>
                      <p:spPr>
                        <a:xfrm>
                          <a:off x="7327594" y="1092432"/>
                          <a:ext cx="1407813" cy="3318673"/>
                        </a:xfrm>
                        <a:prstGeom prst="rect">
                          <a:avLst/>
                        </a:prstGeom>
                        <a:ln w="28575">
                          <a:solidFill>
                            <a:schemeClr val="tx1"/>
                          </a:solidFill>
                        </a:ln>
                      </p:spPr>
                    </p:pic>
                  </p:oleObj>
                </mc:Fallback>
              </mc:AlternateContent>
            </a:graphicData>
          </a:graphic>
        </p:graphicFrame>
        <p:sp>
          <p:nvSpPr>
            <p:cNvPr id="49" name="TextBox 48"/>
            <p:cNvSpPr txBox="1"/>
            <p:nvPr/>
          </p:nvSpPr>
          <p:spPr>
            <a:xfrm>
              <a:off x="6996009" y="4422140"/>
              <a:ext cx="1767566" cy="276999"/>
            </a:xfrm>
            <a:prstGeom prst="rect">
              <a:avLst/>
            </a:prstGeom>
            <a:noFill/>
          </p:spPr>
          <p:txBody>
            <a:bodyPr wrap="square" rtlCol="0">
              <a:spAutoFit/>
            </a:bodyPr>
            <a:lstStyle/>
            <a:p>
              <a:pPr algn="ctr"/>
              <a:r>
                <a:rPr lang="en-US" altLang="ko-KR" sz="1200" b="1" dirty="0" smtClean="0"/>
                <a:t>Hardware</a:t>
              </a:r>
              <a:endParaRPr lang="ko-KR" altLang="en-US" sz="1200" b="1" dirty="0">
                <a:solidFill>
                  <a:schemeClr val="tx1">
                    <a:lumMod val="75000"/>
                    <a:lumOff val="25000"/>
                  </a:schemeClr>
                </a:solidFill>
                <a:cs typeface="Arial" pitchFamily="34" charset="0"/>
              </a:endParaRPr>
            </a:p>
          </p:txBody>
        </p:sp>
      </p:grpSp>
      <p:sp>
        <p:nvSpPr>
          <p:cNvPr id="51" name="Rectangle 50"/>
          <p:cNvSpPr/>
          <p:nvPr/>
        </p:nvSpPr>
        <p:spPr>
          <a:xfrm>
            <a:off x="4132742" y="1085563"/>
            <a:ext cx="1015322" cy="3111583"/>
          </a:xfrm>
          <a:prstGeom prst="rect">
            <a:avLst/>
          </a:prstGeom>
          <a:gradFill flip="none" rotWithShape="1">
            <a:gsLst>
              <a:gs pos="100000">
                <a:srgbClr val="FF8A8A"/>
              </a:gs>
              <a:gs pos="40000">
                <a:srgbClr val="FFF8F8">
                  <a:alpha val="0"/>
                </a:srgbClr>
              </a:gs>
              <a:gs pos="84000">
                <a:srgbClr val="FFE0E0"/>
              </a:gs>
              <a:gs pos="0">
                <a:schemeClr val="accent4">
                  <a:lumMod val="0"/>
                  <a:lumOff val="100000"/>
                </a:schemeClr>
              </a:gs>
            </a:gsLst>
            <a:path path="circle">
              <a:fillToRect l="50000" t="50000" r="50000" b="50000"/>
            </a:path>
            <a:tileRect/>
          </a:gradFill>
          <a:ln>
            <a:solidFill>
              <a:srgbClr val="FF0000">
                <a:alpha val="7000"/>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00312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Operating System | Computer Operating System | Types And Functions"/>
          <p:cNvPicPr>
            <a:picLocks noChangeAspect="1" noChangeArrowheads="1"/>
          </p:cNvPicPr>
          <p:nvPr/>
        </p:nvPicPr>
        <p:blipFill rotWithShape="1">
          <a:blip r:embed="rId2">
            <a:extLst>
              <a:ext uri="{28A0092B-C50C-407E-A947-70E740481C1C}">
                <a14:useLocalDpi xmlns:a14="http://schemas.microsoft.com/office/drawing/2010/main" val="0"/>
              </a:ext>
            </a:extLst>
          </a:blip>
          <a:srcRect t="10800" b="7429"/>
          <a:stretch/>
        </p:blipFill>
        <p:spPr bwMode="auto">
          <a:xfrm>
            <a:off x="899592" y="1131590"/>
            <a:ext cx="7286625" cy="381642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p:cNvSpPr txBox="1">
            <a:spLocks/>
          </p:cNvSpPr>
          <p:nvPr/>
        </p:nvSpPr>
        <p:spPr>
          <a:xfrm>
            <a:off x="648072" y="197147"/>
            <a:ext cx="7596336" cy="60211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200" dirty="0" smtClean="0"/>
              <a:t>What/Why/How of Operating System</a:t>
            </a:r>
            <a:endParaRPr lang="en-US" sz="3200" dirty="0"/>
          </a:p>
        </p:txBody>
      </p:sp>
    </p:spTree>
    <p:extLst>
      <p:ext uri="{BB962C8B-B14F-4D97-AF65-F5344CB8AC3E}">
        <p14:creationId xmlns:p14="http://schemas.microsoft.com/office/powerpoint/2010/main" val="449519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3003798"/>
            <a:ext cx="4536504" cy="1768176"/>
          </a:xfrm>
          <a:prstGeom prst="rect">
            <a:avLst/>
          </a:prstGeom>
        </p:spPr>
        <p:txBody>
          <a:bodyPr wrap="square">
            <a:spAutoFit/>
          </a:bodyPr>
          <a:lstStyle/>
          <a:p>
            <a:pPr marL="171450" indent="-171450">
              <a:lnSpc>
                <a:spcPct val="90000"/>
              </a:lnSpc>
              <a:buFont typeface="Arial" panose="020B0604020202020204" pitchFamily="34" charset="0"/>
              <a:buChar char="•"/>
            </a:pPr>
            <a:r>
              <a:rPr lang="en-US" sz="1100" b="1" dirty="0"/>
              <a:t>Application </a:t>
            </a:r>
            <a:r>
              <a:rPr lang="en-US" sz="1100" b="1" dirty="0" smtClean="0"/>
              <a:t>Programs</a:t>
            </a:r>
          </a:p>
          <a:p>
            <a:pPr marL="171450" indent="-171450">
              <a:lnSpc>
                <a:spcPct val="90000"/>
              </a:lnSpc>
              <a:buFont typeface="Arial" panose="020B0604020202020204" pitchFamily="34" charset="0"/>
              <a:buChar char="•"/>
            </a:pPr>
            <a:endParaRPr lang="en-US" sz="1100" dirty="0"/>
          </a:p>
          <a:p>
            <a:pPr marL="628650" lvl="1" indent="-171450">
              <a:lnSpc>
                <a:spcPct val="90000"/>
              </a:lnSpc>
              <a:buFont typeface="Arial" panose="020B0604020202020204" pitchFamily="34" charset="0"/>
              <a:buChar char="•"/>
            </a:pPr>
            <a:r>
              <a:rPr lang="en-US" sz="1100" dirty="0"/>
              <a:t>They are used to solve user’s problems</a:t>
            </a:r>
          </a:p>
          <a:p>
            <a:pPr marL="628650" lvl="1" indent="-171450">
              <a:lnSpc>
                <a:spcPct val="90000"/>
              </a:lnSpc>
              <a:buFont typeface="Arial" panose="020B0604020202020204" pitchFamily="34" charset="0"/>
              <a:buChar char="•"/>
            </a:pPr>
            <a:r>
              <a:rPr lang="en-US" sz="1100" dirty="0"/>
              <a:t>AP have specific processing’s capabilities required for user’s applications</a:t>
            </a:r>
          </a:p>
          <a:p>
            <a:pPr marL="628650" lvl="1" indent="-171450">
              <a:lnSpc>
                <a:spcPct val="90000"/>
              </a:lnSpc>
              <a:buFont typeface="Arial" panose="020B0604020202020204" pitchFamily="34" charset="0"/>
              <a:buChar char="•"/>
            </a:pPr>
            <a:r>
              <a:rPr lang="en-US" sz="1100" dirty="0"/>
              <a:t>Examples: </a:t>
            </a:r>
          </a:p>
          <a:p>
            <a:pPr marL="1085850" lvl="2" indent="-171450">
              <a:lnSpc>
                <a:spcPct val="90000"/>
              </a:lnSpc>
              <a:buFont typeface="Arial" panose="020B0604020202020204" pitchFamily="34" charset="0"/>
              <a:buChar char="•"/>
            </a:pPr>
            <a:r>
              <a:rPr lang="en-US" sz="1100" dirty="0"/>
              <a:t>Word processor (Microsoft Word, Abi Word)</a:t>
            </a:r>
          </a:p>
          <a:p>
            <a:pPr marL="1085850" lvl="2" indent="-171450">
              <a:lnSpc>
                <a:spcPct val="90000"/>
              </a:lnSpc>
              <a:buFont typeface="Arial" panose="020B0604020202020204" pitchFamily="34" charset="0"/>
              <a:buChar char="•"/>
            </a:pPr>
            <a:r>
              <a:rPr lang="en-US" sz="1100" dirty="0"/>
              <a:t>Spread sheet (Microsoft Excel)</a:t>
            </a:r>
          </a:p>
          <a:p>
            <a:pPr marL="1085850" lvl="2" indent="-171450">
              <a:lnSpc>
                <a:spcPct val="90000"/>
              </a:lnSpc>
              <a:buFont typeface="Arial" panose="020B0604020202020204" pitchFamily="34" charset="0"/>
              <a:buChar char="•"/>
            </a:pPr>
            <a:r>
              <a:rPr lang="en-US" sz="1100" dirty="0"/>
              <a:t>Presentation tools (MS PowerPoint, </a:t>
            </a:r>
            <a:r>
              <a:rPr lang="en-US" sz="1100" b="1" i="1" dirty="0" err="1"/>
              <a:t>K</a:t>
            </a:r>
            <a:r>
              <a:rPr lang="en-US" sz="1100" dirty="0" err="1"/>
              <a:t>Presenter</a:t>
            </a:r>
            <a:r>
              <a:rPr lang="en-US" sz="1100" dirty="0"/>
              <a:t>)</a:t>
            </a:r>
          </a:p>
          <a:p>
            <a:pPr marL="1085850" lvl="2" indent="-171450">
              <a:lnSpc>
                <a:spcPct val="90000"/>
              </a:lnSpc>
              <a:buFont typeface="Arial" panose="020B0604020202020204" pitchFamily="34" charset="0"/>
              <a:buChar char="•"/>
            </a:pPr>
            <a:r>
              <a:rPr lang="en-US" sz="1100" dirty="0"/>
              <a:t>Inventory control system</a:t>
            </a:r>
          </a:p>
          <a:p>
            <a:pPr marL="1085850" lvl="2" indent="-171450">
              <a:lnSpc>
                <a:spcPct val="90000"/>
              </a:lnSpc>
              <a:buFont typeface="Arial" panose="020B0604020202020204" pitchFamily="34" charset="0"/>
              <a:buChar char="•"/>
            </a:pPr>
            <a:r>
              <a:rPr lang="en-US" sz="1100" dirty="0"/>
              <a:t>Library management system</a:t>
            </a:r>
          </a:p>
        </p:txBody>
      </p:sp>
      <p:sp>
        <p:nvSpPr>
          <p:cNvPr id="6" name="Rectangle 5"/>
          <p:cNvSpPr/>
          <p:nvPr/>
        </p:nvSpPr>
        <p:spPr>
          <a:xfrm>
            <a:off x="1043608" y="1199647"/>
            <a:ext cx="7632848" cy="1588127"/>
          </a:xfrm>
          <a:prstGeom prst="rect">
            <a:avLst/>
          </a:prstGeom>
        </p:spPr>
        <p:txBody>
          <a:bodyPr wrap="square">
            <a:spAutoFit/>
          </a:bodyPr>
          <a:lstStyle/>
          <a:p>
            <a:pPr marL="171450" indent="-171450">
              <a:lnSpc>
                <a:spcPct val="90000"/>
              </a:lnSpc>
              <a:buFont typeface="Arial" panose="020B0604020202020204" pitchFamily="34" charset="0"/>
              <a:buChar char="•"/>
            </a:pPr>
            <a:r>
              <a:rPr lang="en-US" sz="1200" b="1" dirty="0" smtClean="0"/>
              <a:t>System Programs</a:t>
            </a:r>
          </a:p>
          <a:p>
            <a:pPr>
              <a:lnSpc>
                <a:spcPct val="90000"/>
              </a:lnSpc>
            </a:pPr>
            <a:endParaRPr lang="en-US" sz="1200" dirty="0" smtClean="0"/>
          </a:p>
          <a:p>
            <a:pPr marL="628650" lvl="1" indent="-171450">
              <a:lnSpc>
                <a:spcPct val="90000"/>
              </a:lnSpc>
              <a:buFont typeface="Arial" panose="020B0604020202020204" pitchFamily="34" charset="0"/>
              <a:buChar char="•"/>
            </a:pPr>
            <a:r>
              <a:rPr lang="en-US" sz="1200" dirty="0" smtClean="0"/>
              <a:t>They </a:t>
            </a:r>
            <a:r>
              <a:rPr lang="en-US" sz="1200" dirty="0"/>
              <a:t>are used to manage operations of computer and to control its resources</a:t>
            </a:r>
          </a:p>
          <a:p>
            <a:pPr marL="628650" lvl="1" indent="-171450">
              <a:lnSpc>
                <a:spcPct val="90000"/>
              </a:lnSpc>
              <a:buFont typeface="Arial" panose="020B0604020202020204" pitchFamily="34" charset="0"/>
              <a:buChar char="•"/>
            </a:pPr>
            <a:r>
              <a:rPr lang="en-US" sz="1200" dirty="0"/>
              <a:t>Oriented to the needs of hardware and facilitate the development and running of applications</a:t>
            </a:r>
          </a:p>
          <a:p>
            <a:pPr marL="628650" lvl="1" indent="-171450">
              <a:lnSpc>
                <a:spcPct val="90000"/>
              </a:lnSpc>
              <a:buFont typeface="Arial" panose="020B0604020202020204" pitchFamily="34" charset="0"/>
              <a:buChar char="•"/>
            </a:pPr>
            <a:r>
              <a:rPr lang="en-US" sz="1200" dirty="0"/>
              <a:t>Examples:</a:t>
            </a:r>
          </a:p>
          <a:p>
            <a:pPr marL="1085850" lvl="2" indent="-171450">
              <a:lnSpc>
                <a:spcPct val="90000"/>
              </a:lnSpc>
              <a:buFont typeface="Arial" panose="020B0604020202020204" pitchFamily="34" charset="0"/>
              <a:buChar char="•"/>
            </a:pPr>
            <a:r>
              <a:rPr lang="en-US" sz="1200" dirty="0"/>
              <a:t>Compilers (C Language Compiler)</a:t>
            </a:r>
          </a:p>
          <a:p>
            <a:pPr marL="1085850" lvl="2" indent="-171450">
              <a:lnSpc>
                <a:spcPct val="90000"/>
              </a:lnSpc>
              <a:buFont typeface="Arial" panose="020B0604020202020204" pitchFamily="34" charset="0"/>
              <a:buChar char="•"/>
            </a:pPr>
            <a:r>
              <a:rPr lang="en-US" sz="1200" dirty="0"/>
              <a:t>Editors (DOS Editor)</a:t>
            </a:r>
          </a:p>
          <a:p>
            <a:pPr marL="1085850" lvl="2" indent="-171450">
              <a:lnSpc>
                <a:spcPct val="90000"/>
              </a:lnSpc>
              <a:buFont typeface="Arial" panose="020B0604020202020204" pitchFamily="34" charset="0"/>
              <a:buChar char="•"/>
            </a:pPr>
            <a:r>
              <a:rPr lang="en-US" sz="1200" dirty="0"/>
              <a:t>Shell (C Shell)</a:t>
            </a:r>
          </a:p>
          <a:p>
            <a:pPr marL="1085850" lvl="2" indent="-171450">
              <a:lnSpc>
                <a:spcPct val="90000"/>
              </a:lnSpc>
              <a:buFont typeface="Arial" panose="020B0604020202020204" pitchFamily="34" charset="0"/>
              <a:buChar char="•"/>
            </a:pPr>
            <a:r>
              <a:rPr lang="en-US" sz="1200" dirty="0"/>
              <a:t>Interpreter (VB Interpreter)</a:t>
            </a:r>
          </a:p>
        </p:txBody>
      </p:sp>
      <p:sp>
        <p:nvSpPr>
          <p:cNvPr id="7" name="Rectangle 6"/>
          <p:cNvSpPr/>
          <p:nvPr/>
        </p:nvSpPr>
        <p:spPr>
          <a:xfrm>
            <a:off x="4139952" y="3086898"/>
            <a:ext cx="5022304" cy="1569660"/>
          </a:xfrm>
          <a:prstGeom prst="rect">
            <a:avLst/>
          </a:prstGeom>
        </p:spPr>
        <p:txBody>
          <a:bodyPr wrap="square">
            <a:spAutoFit/>
          </a:bodyPr>
          <a:lstStyle/>
          <a:p>
            <a:pPr marL="171450" indent="-171450">
              <a:buFont typeface="Arial" panose="020B0604020202020204" pitchFamily="34" charset="0"/>
              <a:buChar char="•"/>
            </a:pPr>
            <a:r>
              <a:rPr lang="en-US" sz="1200" b="1" dirty="0"/>
              <a:t>Operating </a:t>
            </a:r>
            <a:r>
              <a:rPr lang="en-US" sz="1200" b="1" dirty="0" smtClean="0"/>
              <a:t>Systems</a:t>
            </a:r>
          </a:p>
          <a:p>
            <a:pPr marL="171450" indent="-171450">
              <a:buFont typeface="Arial" panose="020B0604020202020204" pitchFamily="34" charset="0"/>
              <a:buChar char="•"/>
            </a:pPr>
            <a:endParaRPr lang="en-US" sz="1200" dirty="0"/>
          </a:p>
          <a:p>
            <a:pPr marL="628650" lvl="1" indent="-171450">
              <a:buFont typeface="Arial" panose="020B0604020202020204" pitchFamily="34" charset="0"/>
              <a:buChar char="•"/>
            </a:pPr>
            <a:r>
              <a:rPr lang="en-US" sz="1200" dirty="0"/>
              <a:t>OS is an integrated set of programs used to manage the computer resources and its overall operations</a:t>
            </a:r>
          </a:p>
          <a:p>
            <a:pPr marL="628650" lvl="1" indent="-171450">
              <a:buFont typeface="Arial" panose="020B0604020202020204" pitchFamily="34" charset="0"/>
              <a:buChar char="•"/>
            </a:pPr>
            <a:r>
              <a:rPr lang="en-US" sz="1200" dirty="0"/>
              <a:t>Provide a layer of services which manage the resources of the hardware and permit the user to drive the system</a:t>
            </a:r>
          </a:p>
          <a:p>
            <a:pPr marL="628650" lvl="1" indent="-171450">
              <a:buFont typeface="Arial" panose="020B0604020202020204" pitchFamily="34" charset="0"/>
              <a:buChar char="•"/>
            </a:pPr>
            <a:r>
              <a:rPr lang="en-US" sz="1200" dirty="0"/>
              <a:t>Provide special hardware services in absence of hardware facility using special software routines</a:t>
            </a:r>
          </a:p>
        </p:txBody>
      </p:sp>
      <p:sp>
        <p:nvSpPr>
          <p:cNvPr id="8" name="Title 2"/>
          <p:cNvSpPr txBox="1">
            <a:spLocks/>
          </p:cNvSpPr>
          <p:nvPr/>
        </p:nvSpPr>
        <p:spPr>
          <a:xfrm>
            <a:off x="648072" y="197147"/>
            <a:ext cx="7596336" cy="60211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200" dirty="0" smtClean="0"/>
              <a:t>What/Why/How of Operating System</a:t>
            </a:r>
            <a:endParaRPr lang="en-US" sz="3200" dirty="0"/>
          </a:p>
        </p:txBody>
      </p:sp>
    </p:spTree>
    <p:extLst>
      <p:ext uri="{BB962C8B-B14F-4D97-AF65-F5344CB8AC3E}">
        <p14:creationId xmlns:p14="http://schemas.microsoft.com/office/powerpoint/2010/main" val="2524981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27684" y="28575"/>
            <a:ext cx="5688632" cy="776530"/>
          </a:xfrm>
          <a:prstGeom prst="rect">
            <a:avLst/>
          </a:prstGeom>
        </p:spPr>
        <p:txBody>
          <a:bodyPr anchor="ctr"/>
          <a:lstStyle>
            <a:lvl1pPr algn="l" defTabSz="914400" rtl="0" eaLnBrk="1" latinLnBrk="1" hangingPunct="1">
              <a:spcBef>
                <a:spcPct val="0"/>
              </a:spcBef>
              <a:buNone/>
              <a:defRPr sz="3600" b="1" kern="1200" baseline="0">
                <a:solidFill>
                  <a:schemeClr val="tx1">
                    <a:lumMod val="75000"/>
                    <a:lumOff val="25000"/>
                  </a:schemeClr>
                </a:solidFill>
                <a:latin typeface="+mj-lt"/>
                <a:ea typeface="+mj-ea"/>
                <a:cs typeface="Arial" pitchFamily="34" charset="0"/>
              </a:defRPr>
            </a:lvl1pPr>
          </a:lstStyle>
          <a:p>
            <a:r>
              <a:rPr lang="en-US" altLang="ko-KR" dirty="0" smtClean="0"/>
              <a:t>Computer Architecture</a:t>
            </a:r>
            <a:endParaRPr lang="ko-KR" alt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018732406"/>
              </p:ext>
            </p:extLst>
          </p:nvPr>
        </p:nvGraphicFramePr>
        <p:xfrm>
          <a:off x="1907704" y="915566"/>
          <a:ext cx="6012668" cy="3956919"/>
        </p:xfrm>
        <a:graphic>
          <a:graphicData uri="http://schemas.openxmlformats.org/presentationml/2006/ole">
            <mc:AlternateContent xmlns:mc="http://schemas.openxmlformats.org/markup-compatibility/2006">
              <mc:Choice xmlns:v="urn:schemas-microsoft-com:vml" Requires="v">
                <p:oleObj spid="_x0000_s9280" name="Bitmap Image" r:id="rId3" imgW="5372280" imgH="3535560" progId="PBrush">
                  <p:embed/>
                </p:oleObj>
              </mc:Choice>
              <mc:Fallback>
                <p:oleObj name="Bitmap Image" r:id="rId3" imgW="5372280" imgH="3535560" progId="PBrush">
                  <p:embed/>
                  <p:pic>
                    <p:nvPicPr>
                      <p:cNvPr id="41" name="Object 40"/>
                      <p:cNvPicPr/>
                      <p:nvPr/>
                    </p:nvPicPr>
                    <p:blipFill>
                      <a:blip r:embed="rId4"/>
                      <a:stretch>
                        <a:fillRect/>
                      </a:stretch>
                    </p:blipFill>
                    <p:spPr>
                      <a:xfrm>
                        <a:off x="1907704" y="915566"/>
                        <a:ext cx="6012668" cy="3956919"/>
                      </a:xfrm>
                      <a:prstGeom prst="rect">
                        <a:avLst/>
                      </a:prstGeom>
                    </p:spPr>
                  </p:pic>
                </p:oleObj>
              </mc:Fallback>
            </mc:AlternateContent>
          </a:graphicData>
        </a:graphic>
      </p:graphicFrame>
    </p:spTree>
    <p:extLst>
      <p:ext uri="{BB962C8B-B14F-4D97-AF65-F5344CB8AC3E}">
        <p14:creationId xmlns:p14="http://schemas.microsoft.com/office/powerpoint/2010/main" val="2758752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04">
      <a:dk1>
        <a:sysClr val="windowText" lastClr="000000"/>
      </a:dk1>
      <a:lt1>
        <a:sysClr val="window" lastClr="FFFFFF"/>
      </a:lt1>
      <a:dk2>
        <a:srgbClr val="1F497D"/>
      </a:dk2>
      <a:lt2>
        <a:srgbClr val="EEECE1"/>
      </a:lt2>
      <a:accent1>
        <a:srgbClr val="76B1D1"/>
      </a:accent1>
      <a:accent2>
        <a:srgbClr val="A0C358"/>
      </a:accent2>
      <a:accent3>
        <a:srgbClr val="F3C04A"/>
      </a:accent3>
      <a:accent4>
        <a:srgbClr val="F26D9A"/>
      </a:accent4>
      <a:accent5>
        <a:srgbClr val="57687C"/>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4">
      <a:dk1>
        <a:sysClr val="windowText" lastClr="000000"/>
      </a:dk1>
      <a:lt1>
        <a:sysClr val="window" lastClr="FFFFFF"/>
      </a:lt1>
      <a:dk2>
        <a:srgbClr val="1F497D"/>
      </a:dk2>
      <a:lt2>
        <a:srgbClr val="EEECE1"/>
      </a:lt2>
      <a:accent1>
        <a:srgbClr val="76B1D1"/>
      </a:accent1>
      <a:accent2>
        <a:srgbClr val="A0C358"/>
      </a:accent2>
      <a:accent3>
        <a:srgbClr val="F3C04A"/>
      </a:accent3>
      <a:accent4>
        <a:srgbClr val="F26D9A"/>
      </a:accent4>
      <a:accent5>
        <a:srgbClr val="57687C"/>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04">
      <a:dk1>
        <a:sysClr val="windowText" lastClr="000000"/>
      </a:dk1>
      <a:lt1>
        <a:sysClr val="window" lastClr="FFFFFF"/>
      </a:lt1>
      <a:dk2>
        <a:srgbClr val="1F497D"/>
      </a:dk2>
      <a:lt2>
        <a:srgbClr val="EEECE1"/>
      </a:lt2>
      <a:accent1>
        <a:srgbClr val="76B1D1"/>
      </a:accent1>
      <a:accent2>
        <a:srgbClr val="A0C358"/>
      </a:accent2>
      <a:accent3>
        <a:srgbClr val="F3C04A"/>
      </a:accent3>
      <a:accent4>
        <a:srgbClr val="F26D9A"/>
      </a:accent4>
      <a:accent5>
        <a:srgbClr val="57687C"/>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4237</TotalTime>
  <Words>3520</Words>
  <Application>Microsoft Office PowerPoint</Application>
  <PresentationFormat>On-screen Show (16:9)</PresentationFormat>
  <Paragraphs>437</Paragraphs>
  <Slides>33</Slides>
  <Notes>8</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33</vt:i4>
      </vt:variant>
    </vt:vector>
  </HeadingPairs>
  <TitlesOfParts>
    <vt:vector size="45" baseType="lpstr">
      <vt:lpstr>Malgun Gothic</vt:lpstr>
      <vt:lpstr>Arial</vt:lpstr>
      <vt:lpstr>Arial Unicode MS</vt:lpstr>
      <vt:lpstr>cabin-regular</vt:lpstr>
      <vt:lpstr>Calibri</vt:lpstr>
      <vt:lpstr>Nunito</vt:lpstr>
      <vt:lpstr>Raleway</vt:lpstr>
      <vt:lpstr>Wingdings</vt:lpstr>
      <vt:lpstr>Cover and End Slide Master</vt:lpstr>
      <vt:lpstr>Contents Slide Master</vt:lpstr>
      <vt:lpstr>Section Break Slide Master</vt:lpstr>
      <vt:lpstr>Bitmap Image</vt:lpstr>
      <vt:lpstr>Operating systems</vt:lpstr>
      <vt:lpstr>Content Lecture#1</vt:lpstr>
      <vt:lpstr>Lets take a Break</vt:lpstr>
      <vt:lpstr>PowerPoint Presentation</vt:lpstr>
      <vt:lpstr>PowerPoint Presentation</vt:lpstr>
      <vt:lpstr>PowerPoint Presentation</vt:lpstr>
      <vt:lpstr>PowerPoint Presentation</vt:lpstr>
      <vt:lpstr>PowerPoint Presentation</vt:lpstr>
      <vt:lpstr>PowerPoint Presentation</vt:lpstr>
      <vt:lpstr>Computer Organization</vt:lpstr>
      <vt:lpstr>Boot Process</vt:lpstr>
      <vt:lpstr>PowerPoint Presentation</vt:lpstr>
      <vt:lpstr>Evolution of Operating Systems</vt:lpstr>
      <vt:lpstr>Types of Operating Systems</vt:lpstr>
      <vt:lpstr>Types of Operating Systems</vt:lpstr>
      <vt:lpstr>Types of Operating Systems</vt:lpstr>
      <vt:lpstr>Types of Operating Systems</vt:lpstr>
      <vt:lpstr>Computing Environment</vt:lpstr>
      <vt:lpstr>Computing Environment</vt:lpstr>
      <vt:lpstr>Computing Environment</vt:lpstr>
      <vt:lpstr>Operating System Services</vt:lpstr>
      <vt:lpstr>Operating-System approach</vt:lpstr>
      <vt:lpstr>Solution of Multiprogramming Problems</vt:lpstr>
      <vt:lpstr>Operating System Services</vt:lpstr>
      <vt:lpstr>OS Management</vt:lpstr>
      <vt:lpstr>OS Structure</vt:lpstr>
      <vt:lpstr>OS Structure </vt:lpstr>
      <vt:lpstr>Dual Mode</vt:lpstr>
      <vt:lpstr>Kernel Mode</vt:lpstr>
      <vt:lpstr>System Calls</vt:lpstr>
      <vt:lpstr>System Call</vt:lpstr>
      <vt:lpstr>Lab</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Googlesliesppt.com;allppt.com</dc:creator>
  <cp:lastModifiedBy>Mahrukh Batool</cp:lastModifiedBy>
  <cp:revision>196</cp:revision>
  <dcterms:created xsi:type="dcterms:W3CDTF">2016-11-15T01:04:21Z</dcterms:created>
  <dcterms:modified xsi:type="dcterms:W3CDTF">2022-10-18T16:24:33Z</dcterms:modified>
</cp:coreProperties>
</file>